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319" r:id="rId3"/>
    <p:sldId id="320" r:id="rId4"/>
    <p:sldId id="258" r:id="rId5"/>
    <p:sldId id="259" r:id="rId6"/>
    <p:sldId id="323" r:id="rId7"/>
    <p:sldId id="324" r:id="rId8"/>
    <p:sldId id="325" r:id="rId9"/>
    <p:sldId id="326" r:id="rId10"/>
    <p:sldId id="327" r:id="rId11"/>
    <p:sldId id="328" r:id="rId12"/>
    <p:sldId id="312" r:id="rId13"/>
    <p:sldId id="318" r:id="rId14"/>
    <p:sldId id="32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B8C420-C36E-4BEE-AA26-8238F540539C}">
          <p14:sldIdLst>
            <p14:sldId id="279"/>
            <p14:sldId id="319"/>
          </p14:sldIdLst>
        </p14:section>
        <p14:section name="Financial Statements" id="{F6D0D377-26A6-4150-B779-2E8279FC26A3}">
          <p14:sldIdLst>
            <p14:sldId id="320"/>
            <p14:sldId id="258"/>
            <p14:sldId id="259"/>
          </p14:sldIdLst>
        </p14:section>
        <p14:section name="Industry/Functional Examples" id="{1E120E10-0860-4888-ADAA-3B0040676320}">
          <p14:sldIdLst>
            <p14:sldId id="323"/>
            <p14:sldId id="324"/>
            <p14:sldId id="325"/>
            <p14:sldId id="326"/>
            <p14:sldId id="327"/>
            <p14:sldId id="328"/>
          </p14:sldIdLst>
        </p14:section>
        <p14:section name="How-To Examples" id="{D25F72AA-3271-4A71-B2A0-B2491A2B04E7}">
          <p14:sldIdLst>
            <p14:sldId id="312"/>
            <p14:sldId id="318"/>
          </p14:sldIdLst>
        </p14:section>
        <p14:section name="Dashboards" id="{C24CA843-9D9A-4C9F-B823-8372FAFBA17F}">
          <p14:sldIdLst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5FA"/>
    <a:srgbClr val="E9F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06972-3940-4B80-AAA2-BE430A98CC6B}" v="24" dt="2025-05-13T14:47:45.2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4982" autoAdjust="0"/>
  </p:normalViewPr>
  <p:slideViewPr>
    <p:cSldViewPr snapToGrid="0">
      <p:cViewPr varScale="1">
        <p:scale>
          <a:sx n="103" d="100"/>
          <a:sy n="103" d="100"/>
        </p:scale>
        <p:origin x="132" y="2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phcr-my.sharepoint.com/personal/andrew_hall_analysisplace_com/Documents/Add-Ins/Files/Templates-Public/Financial%20Tables/Example-Financial-Tab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aphcr-my.sharepoint.com/personal/andrew_hall_analysisplace_com/Documents/Add-Ins/Files/Templates-Public/Financial%20Tables/Example-Financial-Tab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PRODUCT COSTS, PROFIT, AND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1"/>
        <c:ser>
          <c:idx val="6"/>
          <c:order val="0"/>
          <c:tx>
            <c:strRef>
              <c:f>Sales!$O$3</c:f>
              <c:strCache>
                <c:ptCount val="1"/>
                <c:pt idx="0">
                  <c:v>COST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Sales!$N$4:$N$11</c:f>
              <c:strCache>
                <c:ptCount val="8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  <c:pt idx="7">
                  <c:v>ITEM 8</c:v>
                </c:pt>
              </c:strCache>
            </c:strRef>
          </c:cat>
          <c:val>
            <c:numRef>
              <c:f>Sales!$O$4:$O$11</c:f>
              <c:numCache>
                <c:formatCode>"$"#,##0</c:formatCode>
                <c:ptCount val="8"/>
                <c:pt idx="0">
                  <c:v>1045</c:v>
                </c:pt>
                <c:pt idx="1">
                  <c:v>1165.3150000000001</c:v>
                </c:pt>
                <c:pt idx="2">
                  <c:v>476</c:v>
                </c:pt>
                <c:pt idx="3">
                  <c:v>825</c:v>
                </c:pt>
                <c:pt idx="4">
                  <c:v>480</c:v>
                </c:pt>
                <c:pt idx="5">
                  <c:v>510</c:v>
                </c:pt>
                <c:pt idx="6">
                  <c:v>1784.1999999999998</c:v>
                </c:pt>
                <c:pt idx="7">
                  <c:v>967.99999999999955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0-42E9-8B62-8415BBFAA543}"/>
            </c:ext>
          </c:extLst>
        </c:ser>
        <c:ser>
          <c:idx val="0"/>
          <c:order val="1"/>
          <c:tx>
            <c:strRef>
              <c:f>Sales!$P$3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Sales!$N$4:$N$11</c:f>
              <c:strCache>
                <c:ptCount val="8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  <c:pt idx="7">
                  <c:v>ITEM 8</c:v>
                </c:pt>
              </c:strCache>
            </c:strRef>
          </c:cat>
          <c:val>
            <c:numRef>
              <c:f>Sales!$P$4:$P$11</c:f>
              <c:numCache>
                <c:formatCode>"$"#,##0</c:formatCode>
                <c:ptCount val="8"/>
                <c:pt idx="0">
                  <c:v>968</c:v>
                </c:pt>
                <c:pt idx="1">
                  <c:v>1217.0650000000001</c:v>
                </c:pt>
                <c:pt idx="2">
                  <c:v>479.5</c:v>
                </c:pt>
                <c:pt idx="3">
                  <c:v>1003.75</c:v>
                </c:pt>
                <c:pt idx="4">
                  <c:v>651</c:v>
                </c:pt>
                <c:pt idx="5">
                  <c:v>810</c:v>
                </c:pt>
                <c:pt idx="6">
                  <c:v>1207.25</c:v>
                </c:pt>
                <c:pt idx="7">
                  <c:v>1101.7600000000002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40-42E9-8B62-8415BBFAA54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92401608"/>
        <c:axId val="2092405368"/>
      </c:barChart>
      <c:catAx>
        <c:axId val="209240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405368"/>
        <c:crossesAt val="0"/>
        <c:auto val="1"/>
        <c:lblAlgn val="ctr"/>
        <c:lblOffset val="100"/>
        <c:noMultiLvlLbl val="0"/>
      </c:catAx>
      <c:valAx>
        <c:axId val="20924053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crossAx val="209240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/>
              <a:t>Costs, Benefits,</a:t>
            </a:r>
            <a:r>
              <a:rPr lang="en-US" sz="1400" baseline="0"/>
              <a:t> and Payback</a:t>
            </a:r>
            <a:r>
              <a:rPr lang="en-US" sz="1400"/>
              <a:t>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97642726457842"/>
          <c:y val="0.11020137981122416"/>
          <c:w val="0.83330519101778944"/>
          <c:h val="0.6810165400233811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ROI!$D$59</c:f>
              <c:strCache>
                <c:ptCount val="1"/>
                <c:pt idx="0">
                  <c:v>Costs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cat>
            <c:strRef>
              <c:f>ROI!$C$60:$C$65</c:f>
              <c:strCache>
                <c:ptCount val="6"/>
                <c:pt idx="0">
                  <c:v>Initial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</c:strCache>
            </c:strRef>
          </c:cat>
          <c:val>
            <c:numRef>
              <c:f>ROI!$D$60:$D$65</c:f>
              <c:numCache>
                <c:formatCode>[$$]#,##0</c:formatCode>
                <c:ptCount val="6"/>
                <c:pt idx="0">
                  <c:v>-1279053.3333333333</c:v>
                </c:pt>
                <c:pt idx="1">
                  <c:v>-272330</c:v>
                </c:pt>
                <c:pt idx="2">
                  <c:v>-272330</c:v>
                </c:pt>
                <c:pt idx="3">
                  <c:v>-272330</c:v>
                </c:pt>
                <c:pt idx="4">
                  <c:v>-272330</c:v>
                </c:pt>
                <c:pt idx="5">
                  <c:v>-272330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EC-4B3A-917F-E9F959036081}"/>
            </c:ext>
          </c:extLst>
        </c:ser>
        <c:ser>
          <c:idx val="0"/>
          <c:order val="1"/>
          <c:tx>
            <c:strRef>
              <c:f>ROI!$E$59</c:f>
              <c:strCache>
                <c:ptCount val="1"/>
                <c:pt idx="0">
                  <c:v>Benefits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cat>
            <c:strRef>
              <c:f>ROI!$C$60:$C$65</c:f>
              <c:strCache>
                <c:ptCount val="6"/>
                <c:pt idx="0">
                  <c:v>Initial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</c:strCache>
            </c:strRef>
          </c:cat>
          <c:val>
            <c:numRef>
              <c:f>ROI!$E$60:$E$65</c:f>
              <c:numCache>
                <c:formatCode>[$$]#,##0</c:formatCode>
                <c:ptCount val="6"/>
                <c:pt idx="0">
                  <c:v>0</c:v>
                </c:pt>
                <c:pt idx="1">
                  <c:v>1283929.0231087115</c:v>
                </c:pt>
                <c:pt idx="2">
                  <c:v>1283929.0231087115</c:v>
                </c:pt>
                <c:pt idx="3">
                  <c:v>1283929.0231087115</c:v>
                </c:pt>
                <c:pt idx="4">
                  <c:v>1283929.0231087115</c:v>
                </c:pt>
                <c:pt idx="5">
                  <c:v>1283929.0231087115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EC-4B3A-917F-E9F959036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518160"/>
        <c:axId val="353260216"/>
      </c:barChart>
      <c:lineChart>
        <c:grouping val="standard"/>
        <c:varyColors val="0"/>
        <c:ser>
          <c:idx val="1"/>
          <c:order val="2"/>
          <c:tx>
            <c:strRef>
              <c:f>ROI!$F$59</c:f>
              <c:strCache>
                <c:ptCount val="1"/>
                <c:pt idx="0">
                  <c:v>Cumulative</c:v>
                </c:pt>
              </c:strCache>
            </c:strRef>
          </c:tx>
          <c:spPr>
            <a:ln w="19050" cap="rnd" cmpd="sng" algn="ctr">
              <a:solidFill>
                <a:srgbClr val="4472C4"/>
              </a:solidFill>
              <a:prstDash val="solid"/>
              <a:round/>
            </a:ln>
            <a:effectLst/>
          </c:spPr>
          <c:marker>
            <c:spPr>
              <a:gradFill rotWithShape="1">
                <a:gsLst>
                  <a:gs pos="0">
                    <a:srgbClr val="77A2BB">
                      <a:satMod val="103000"/>
                      <a:lumMod val="102000"/>
                      <a:tint val="94000"/>
                    </a:srgbClr>
                  </a:gs>
                  <a:gs pos="50000">
                    <a:srgbClr val="77A2BB">
                      <a:satMod val="110000"/>
                      <a:lumMod val="100000"/>
                      <a:shade val="100000"/>
                    </a:srgbClr>
                  </a:gs>
                  <a:gs pos="100000">
                    <a:srgbClr val="77A2BB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ROI!$C$60:$C$65</c:f>
              <c:strCache>
                <c:ptCount val="6"/>
                <c:pt idx="0">
                  <c:v>Initial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</c:strCache>
            </c:strRef>
          </c:cat>
          <c:val>
            <c:numRef>
              <c:f>ROI!$F$60:$F$65</c:f>
              <c:numCache>
                <c:formatCode>[$$]#,##0</c:formatCode>
                <c:ptCount val="6"/>
                <c:pt idx="0">
                  <c:v>-1279053.3333333333</c:v>
                </c:pt>
                <c:pt idx="1">
                  <c:v>-267454.31022462179</c:v>
                </c:pt>
                <c:pt idx="2">
                  <c:v>744144.71288408968</c:v>
                </c:pt>
                <c:pt idx="3">
                  <c:v>1755743.7359928011</c:v>
                </c:pt>
                <c:pt idx="4">
                  <c:v>2767342.7591015128</c:v>
                </c:pt>
                <c:pt idx="5">
                  <c:v>3778941.7822102243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EC-4B3A-917F-E9F959036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518160"/>
        <c:axId val="353260216"/>
      </c:lineChart>
      <c:catAx>
        <c:axId val="355518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3260216"/>
        <c:crosses val="autoZero"/>
        <c:auto val="1"/>
        <c:lblAlgn val="ctr"/>
        <c:lblOffset val="100"/>
        <c:noMultiLvlLbl val="0"/>
      </c:catAx>
      <c:valAx>
        <c:axId val="353260216"/>
        <c:scaling>
          <c:orientation val="minMax"/>
        </c:scaling>
        <c:delete val="0"/>
        <c:axPos val="l"/>
        <c:numFmt formatCode="[$$]#,##0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518160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2290525616351158E-3"/>
                <c:y val="0.38651035866174299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solidFill>
          <a:sysClr val="window" lastClr="FFFFFF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76057159521727"/>
          <c:y val="0.14479914094581731"/>
          <c:w val="0.51943743477631366"/>
          <c:h val="7.7674115256064852E-2"/>
        </c:manualLayout>
      </c:layout>
      <c:overlay val="0"/>
      <c:spPr>
        <a:solidFill>
          <a:srgbClr val="FFFFFF">
            <a:alpha val="50196"/>
          </a:srgb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zero"/>
    <c:showDLblsOverMax val="0"/>
  </c:chart>
  <c:spPr>
    <a:gradFill flip="none" rotWithShape="1">
      <a:gsLst>
        <a:gs pos="0">
          <a:srgbClr val="77A2BB">
            <a:lumMod val="5000"/>
            <a:lumOff val="95000"/>
          </a:srgbClr>
        </a:gs>
        <a:gs pos="74000">
          <a:srgbClr val="77A2BB">
            <a:lumMod val="45000"/>
            <a:lumOff val="55000"/>
          </a:srgbClr>
        </a:gs>
        <a:gs pos="83000">
          <a:srgbClr val="77A2BB">
            <a:lumMod val="45000"/>
            <a:lumOff val="55000"/>
          </a:srgbClr>
        </a:gs>
        <a:gs pos="100000">
          <a:srgbClr val="77A2BB">
            <a:lumMod val="30000"/>
            <a:lumOff val="70000"/>
          </a:srgbClr>
        </a:gs>
      </a:gsLst>
      <a:lin ang="5400000" scaled="1"/>
      <a:tileRect/>
    </a:gradFill>
    <a:ln w="6350" cap="flat" cmpd="sng" algn="ctr">
      <a:solidFill>
        <a:srgbClr val="77A2BB"/>
      </a:solidFill>
      <a:prstDash val="solid"/>
      <a:round/>
    </a:ln>
    <a:effectLst/>
  </c:spPr>
  <c:txPr>
    <a:bodyPr/>
    <a:lstStyle/>
    <a:p>
      <a:pPr>
        <a:defRPr sz="105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EEEE0-CA1D-43C7-852A-F3B572CDE945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FA5B3-6F0A-4AC5-AD9F-DFF33496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7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FA5B3-6F0A-4AC5-AD9F-DFF33496E1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8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638DB-6964-4DCC-ACBE-6BA93B8E55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7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BCB1-0055-7F21-7CE3-15C3D1A2F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CC1AD-B946-0808-2511-D08B82765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16C54-A0DE-92C7-9BC7-06482A260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0F0F1-644E-867A-9F07-E6B51889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8481C-AF25-BE7F-A974-3CB92D40C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479F-BA8A-ED08-8057-AAB49D13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5BFA6-38E2-606A-D1F0-36CF253F6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D9771-4BD0-CBE4-CA00-C40322810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ADA1-776F-8B61-A8A5-8B1C74A0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E9B94-0D72-E2FC-1430-9812E244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1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C94C97-3B9D-6055-5EAE-2EBFE2A6B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33A7B-9042-0ED5-A680-6AAEA176B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DAA87-CEFB-0AE9-0F68-77B37CC0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B9AAF-7F13-7FD9-B565-557DC0E3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D8447-6D07-96A6-B067-FDFC3BC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9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BF16A-AA9B-F57A-B593-C31547EA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4ACAE-AE45-8D2F-ED5E-0016F65B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1A88D-9A8C-AF0C-9166-EB6AE46E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9A47-3DA8-E116-3106-61A681570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98B3E-B46D-9076-D274-8FC2389C7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1A2D6-7BB8-4F86-0647-FF3BF5FE9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2D021-9A43-C8C8-3AF2-75B6FEC75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9CB7-037C-A064-7D65-173B3143F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AC859-2657-0E40-9CCF-F11E8CAE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89296-6946-2D99-AB71-61AEFB7A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19D69-28DC-1596-C0A3-0ED1B347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76C75-5E4A-2EDA-980E-0F12BE97F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03CB1-4352-8104-356E-E22168934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5C971-6E3A-2EDD-CDFC-358A26DC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82697-C8A5-01F1-9424-E4E868F6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9A7C4-72EF-2FF5-2DB0-2FD54CF5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2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5435-E3AE-2791-23A0-EEDA3C46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A2F61-3479-9499-0AA5-21A544DB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C128A-A862-8CFB-292C-0C1F9DE3C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896FC-F224-4BFC-19C3-F9E45DBD3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1B09A-3392-7F50-3901-6D4ECDAC4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9D09A3-12C2-51B0-D6F4-696B3A5B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F61454-324E-19D6-7632-9D7434353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8D037-8F5C-A5FF-F4B0-69342235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5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2832-3FB3-26DF-1BD4-ADC3F1AEE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14" y="0"/>
            <a:ext cx="10515600" cy="580768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711AD-F36B-8A1D-120D-7B08FF0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DB0E2-5D8F-0979-F1B3-2D8BC13E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D3A83-4A12-B603-EBA8-5606140A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7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95C96F-EB44-04B3-94C3-1CA0DCB7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AD6D1-A5A3-B3D6-3661-21438A933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AA961-E871-EADB-5362-2C03D97B3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7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CEE2E-8567-34AE-A051-D848DCFF2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42BE1-F270-BC8C-51BE-4F61537B0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9BB75-BDE8-C49E-641C-BB29EAE50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D92B5-90BD-E966-8002-BD97AD51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7BB2F-8949-718D-C398-F91F225EC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A3A9C-C12E-F459-65A3-9CA10850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8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42BD-EB34-515F-64D4-F412C96A2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56D56-73E1-D2E8-506F-356DB41AE8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D164F-10D1-7051-1A86-B80EE998B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009DF-87A1-B217-9247-2F57EE25B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0F911-B30A-92AD-4A68-279C5162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E4C21-50B1-5174-09BE-ABE8CFEF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0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CE848-7CD9-8942-1F68-AF968AA65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D85C0-1B5B-62D7-46D6-95E8CC347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04311-309A-BC1B-AE02-8041934B6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E629-0996-4BCA-B037-8FD2BF1701E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1404-FB6F-4921-C492-BCB74DD01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3BA03-DEBA-AB29-86E2-FA81BFA82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410B23-DB33-49B0-BD28-2A4332D1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6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nalysispl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nalysisplace.com/#getStarte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chart" Target="../charts/chart2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1424-746A-4D20-A42A-26B2E733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518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AnalysisPlace</a:t>
            </a:r>
            <a:br>
              <a:rPr lang="en-US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Excel-to-Word Document Automation Add-In</a:t>
            </a:r>
            <a:br>
              <a:rPr lang="en-US" sz="3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Example Financial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D456E-78E0-4AE6-BDAE-6F53D9080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2302979"/>
            <a:ext cx="5122333" cy="4009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purpose of this document (and the associated “Example Financial Tables.xlsx” Excel workbook) is to demonstrate how the Excel-to-Word Document Automation Add-In can update a variety of common financial tables.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066176BB-7612-48B4-82EF-0276D88C4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561" y="4224987"/>
            <a:ext cx="2181782" cy="181392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90DF22-A0CE-DDC5-F6BB-32711CFEE384}"/>
              </a:ext>
            </a:extLst>
          </p:cNvPr>
          <p:cNvSpPr txBox="1">
            <a:spLocks/>
          </p:cNvSpPr>
          <p:nvPr/>
        </p:nvSpPr>
        <p:spPr>
          <a:xfrm>
            <a:off x="6366932" y="2302979"/>
            <a:ext cx="5427133" cy="4325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use this document: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“Example Financial Tables.xlsx”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Add/activate the add-in. See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https://analysisplace.com/#getStarted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changes to any of the tables in the workbook.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“Submit Content” in the Excel add-in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In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PowerPoint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Add/activate the add-in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“Update Document”, in the add-in in this document. You should be able to see the changes in the created document.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3DDDDD-E076-44CD-5736-169135F9A861}"/>
              </a:ext>
            </a:extLst>
          </p:cNvPr>
          <p:cNvSpPr txBox="1"/>
          <p:nvPr/>
        </p:nvSpPr>
        <p:spPr>
          <a:xfrm>
            <a:off x="668867" y="6437267"/>
            <a:ext cx="108542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400"/>
              </a:spcAft>
            </a:pPr>
            <a:r>
              <a:rPr lang="en-US" sz="1400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welcome to modify and use the content in these documents for your own use.</a:t>
            </a:r>
          </a:p>
        </p:txBody>
      </p:sp>
    </p:spTree>
    <p:extLst>
      <p:ext uri="{BB962C8B-B14F-4D97-AF65-F5344CB8AC3E}">
        <p14:creationId xmlns:p14="http://schemas.microsoft.com/office/powerpoint/2010/main" val="1741538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153D-0ED1-D354-4533-C5BD9513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Cost-Benefit-ROI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BCCBA4-01EC-0DB4-A579-D192638F12B2}"/>
              </a:ext>
            </a:extLst>
          </p:cNvPr>
          <p:cNvSpPr txBox="1"/>
          <p:nvPr/>
        </p:nvSpPr>
        <p:spPr>
          <a:xfrm>
            <a:off x="243968" y="6335236"/>
            <a:ext cx="2645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Example Summary Text: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377F52-E418-DF40-B674-D24B756956E3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889197" y="6388576"/>
            <a:ext cx="90588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Contoso can realize $6,419,645 in benefits with an investment of only $2,640,703 -- that's an ROI of 143%.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41DFA8-37CE-6613-CD6D-E15CEAEC4EF1}"/>
              </a:ext>
            </a:extLst>
          </p:cNvPr>
          <p:cNvSpPr txBox="1"/>
          <p:nvPr/>
        </p:nvSpPr>
        <p:spPr>
          <a:xfrm>
            <a:off x="243968" y="579334"/>
            <a:ext cx="51910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These Destination-formatted tables were pasted from Excel with Source format, then linked, then adjusted to improve appearance, such as added margins and removed input cell coloring in the cost table.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5F160-B19B-0503-4C23-531EB424708B}"/>
              </a:ext>
            </a:extLst>
          </p:cNvPr>
          <p:cNvSpPr txBox="1"/>
          <p:nvPr/>
        </p:nvSpPr>
        <p:spPr>
          <a:xfrm>
            <a:off x="6039010" y="525546"/>
            <a:ext cx="59090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This chart was pasted in Word and PPT with destination format (not as picture), then linked to </a:t>
            </a:r>
            <a:r>
              <a:rPr lang="en-US" sz="1400" dirty="0" err="1"/>
              <a:t>r_CostBenChartData</a:t>
            </a:r>
            <a:r>
              <a:rPr lang="en-US" sz="1400" dirty="0"/>
              <a:t>  (4 columns).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E6BB00D-E797-B14E-06CF-2684068AB2A6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7889947"/>
              </p:ext>
            </p:extLst>
          </p:nvPr>
        </p:nvGraphicFramePr>
        <p:xfrm>
          <a:off x="532867" y="1833795"/>
          <a:ext cx="4902200" cy="1234440"/>
        </p:xfrm>
        <a:graphic>
          <a:graphicData uri="http://schemas.openxmlformats.org/drawingml/2006/table">
            <a:tbl>
              <a:tblPr/>
              <a:tblGrid>
                <a:gridCol w="1589645">
                  <a:extLst>
                    <a:ext uri="{9D8B030D-6E8A-4147-A177-3AD203B41FA5}">
                      <a16:colId xmlns:a16="http://schemas.microsoft.com/office/drawing/2014/main" val="2833057057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1510117074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3035632363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986130847"/>
                    </a:ext>
                  </a:extLst>
                </a:gridCol>
              </a:tblGrid>
              <a:tr h="40957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One Time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Annual On-Going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(5-Year)</a:t>
                      </a:r>
                      <a:endParaRPr/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3989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Costs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sz="100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$1,279,053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sz="1000">
                          <a:solidFill>
                            <a:srgbClr val="000000"/>
                          </a:solidFill>
                          <a:latin typeface="Arial" panose="020B0604020202020204"/>
                        </a:rPr>
                        <a:t>$272,330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$2,640,703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91277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Benefits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$1,283,929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$6,419,645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2815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Benefits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$3,778,942</a:t>
                      </a:r>
                      <a:endParaRPr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1096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0A02375-89B0-D628-4920-93892C71639A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09372654"/>
              </p:ext>
            </p:extLst>
          </p:nvPr>
        </p:nvGraphicFramePr>
        <p:xfrm>
          <a:off x="532867" y="3690127"/>
          <a:ext cx="4902200" cy="1752600"/>
        </p:xfrm>
        <a:graphic>
          <a:graphicData uri="http://schemas.openxmlformats.org/drawingml/2006/table">
            <a:tbl>
              <a:tblPr/>
              <a:tblGrid>
                <a:gridCol w="1589645">
                  <a:extLst>
                    <a:ext uri="{9D8B030D-6E8A-4147-A177-3AD203B41FA5}">
                      <a16:colId xmlns:a16="http://schemas.microsoft.com/office/drawing/2014/main" val="801874130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3007629776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3582592697"/>
                    </a:ext>
                  </a:extLst>
                </a:gridCol>
                <a:gridCol w="1104185">
                  <a:extLst>
                    <a:ext uri="{9D8B030D-6E8A-4147-A177-3AD203B41FA5}">
                      <a16:colId xmlns:a16="http://schemas.microsoft.com/office/drawing/2014/main" val="2147254658"/>
                    </a:ext>
                  </a:extLst>
                </a:gridCol>
              </a:tblGrid>
              <a:tr h="409575"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Cost Type</a:t>
                      </a:r>
                      <a:endParaRPr/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One Time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sz="120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Annual On-Going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(5-Year)</a:t>
                      </a:r>
                      <a:endParaRPr/>
                    </a:p>
                  </a:txBody>
                  <a:tcPr marL="45720" marR="4572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073548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Vendor Costs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$1,060,720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$197,320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$2,047,320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56802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Costs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$48,000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$10,560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$100,800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19916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Labor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$151,000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$47,917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$390,583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018549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 Party Services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$19,333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$16,533</a:t>
                      </a:r>
                      <a:endParaRPr/>
                    </a:p>
                  </a:txBody>
                  <a:tcPr marL="45720" marR="4572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000"/>
                      </a:lvl1pPr>
                    </a:lstStyle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$102,000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74428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$1,279,053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$272,330</a:t>
                      </a:r>
                      <a:endParaRPr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$2,640,703</a:t>
                      </a:r>
                      <a:endParaRPr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057794"/>
                  </a:ext>
                </a:extLst>
              </a:tr>
            </a:tbl>
          </a:graphicData>
        </a:graphic>
      </p:graphicFrame>
      <p:graphicFrame>
        <p:nvGraphicFramePr>
          <p:cNvPr id="3" name="CashFlowCh">
            <a:extLst>
              <a:ext uri="{FF2B5EF4-FFF2-40B4-BE49-F238E27FC236}">
                <a16:creationId xmlns:a16="http://schemas.microsoft.com/office/drawing/2014/main" id="{B3299B72-7325-48F1-83C4-5253A5FB64C3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68366191"/>
              </p:ext>
            </p:extLst>
          </p:nvPr>
        </p:nvGraphicFramePr>
        <p:xfrm>
          <a:off x="5738327" y="1222310"/>
          <a:ext cx="6119326" cy="494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6009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64CF-34EE-F564-9553-A75BA7171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Discounted Cash Flow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F59CB5-9D4C-C488-E957-33DB2F083EAE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8094031"/>
              </p:ext>
            </p:extLst>
          </p:nvPr>
        </p:nvGraphicFramePr>
        <p:xfrm>
          <a:off x="1727200" y="1330061"/>
          <a:ext cx="8737604" cy="226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5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3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Calibri"/>
                        </a:rPr>
                        <a:t>$ Millions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2021A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2022A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2023A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2024A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2025A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2026F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2027F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2028F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2029F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2030F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2031F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EBITDA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(107.74)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15.77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17.10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18.94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21.14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23.83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24.27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26.20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27.73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28.89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29.55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Depreciation &amp; Amortization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2.14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2.40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2.75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3.17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3.68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2.09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2.33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2.54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2.72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2.86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EBIT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13.63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14.70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16.20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17.98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20.15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22.17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23.87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25.19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26.16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26.69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Taxes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9.54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9.75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10.04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10.39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10.81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11.20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11.53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4.89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5.08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5.18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Capex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(3.08)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(3.32)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(3.66)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(4.06)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(4.55)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(2.50)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(2.69)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(2.84)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(2.95)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(3.01)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Net Working Capital Change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(15.96)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1.49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2.08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2.49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3.03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2.82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2.37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1.84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1.36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0.73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FCF (Free Cash Flow)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6.27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25.03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27.41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29.96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33.12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35.78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37.41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31.62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32.37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32.45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0.90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0.82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0.74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0.67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0.61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0.55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0.50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0.45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0.41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Calibri"/>
                        </a:rPr>
                        <a:t> 0.37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Discounted FCF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5.68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20.50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20.32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20.09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20.10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19.66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18.60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14.22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Calibri"/>
                        </a:rPr>
                        <a:t> 13.18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dirty="0">
                          <a:solidFill>
                            <a:srgbClr val="000000"/>
                          </a:solidFill>
                          <a:latin typeface="Calibri"/>
                        </a:rPr>
                        <a:t> 11.96 </a:t>
                      </a:r>
                    </a:p>
                  </a:txBody>
                  <a:tcPr marL="63500" marR="63500" marT="50800" marB="3810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D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524018-3DA7-4D4A-FF08-1DA9279972A8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26384746"/>
              </p:ext>
            </p:extLst>
          </p:nvPr>
        </p:nvGraphicFramePr>
        <p:xfrm>
          <a:off x="4775200" y="4291373"/>
          <a:ext cx="3469768" cy="213360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255691">
                  <a:extLst>
                    <a:ext uri="{9D8B030D-6E8A-4147-A177-3AD203B41FA5}">
                      <a16:colId xmlns:a16="http://schemas.microsoft.com/office/drawing/2014/main" val="2803476684"/>
                    </a:ext>
                  </a:extLst>
                </a:gridCol>
                <a:gridCol w="1214077">
                  <a:extLst>
                    <a:ext uri="{9D8B030D-6E8A-4147-A177-3AD203B41FA5}">
                      <a16:colId xmlns:a16="http://schemas.microsoft.com/office/drawing/2014/main" val="3716408905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TV (Terminal Value)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$448.24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9179402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Discounted TV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$165.15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938097163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PV of CF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$164.30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32695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EV (Enterprise Value)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$329.45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5756983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Net Debt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sz="14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-$646.47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5651354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Minority Interest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$0.00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70455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l" fontAlgn="b"/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Equity Value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defRPr sz="1400"/>
                      </a:lvl1pPr>
                    </a:lstStyle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$975.92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247996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35C951B-7D44-998F-3511-9BAD59C986C2}"/>
              </a:ext>
            </a:extLst>
          </p:cNvPr>
          <p:cNvSpPr txBox="1"/>
          <p:nvPr/>
        </p:nvSpPr>
        <p:spPr>
          <a:xfrm>
            <a:off x="1047748" y="3865068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DCF Results - Destination-formatted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57ACBB-B824-3A84-081D-BDD7AF2D2D86}"/>
              </a:ext>
            </a:extLst>
          </p:cNvPr>
          <p:cNvSpPr txBox="1"/>
          <p:nvPr/>
        </p:nvSpPr>
        <p:spPr>
          <a:xfrm>
            <a:off x="989966" y="824609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DCF Calculations by Year – Flex table</a:t>
            </a:r>
          </a:p>
        </p:txBody>
      </p:sp>
    </p:spTree>
    <p:extLst>
      <p:ext uri="{BB962C8B-B14F-4D97-AF65-F5344CB8AC3E}">
        <p14:creationId xmlns:p14="http://schemas.microsoft.com/office/powerpoint/2010/main" val="959603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AE817B-4A27-A867-C62D-0C31FC3627C5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74513247"/>
              </p:ext>
            </p:extLst>
          </p:nvPr>
        </p:nvGraphicFramePr>
        <p:xfrm>
          <a:off x="2670175" y="3268129"/>
          <a:ext cx="6851650" cy="1645920"/>
        </p:xfrm>
        <a:graphic>
          <a:graphicData uri="http://schemas.openxmlformats.org/drawingml/2006/table">
            <a:tbl>
              <a:tblPr firstRow="1" firstCol="1" lastRow="1" lastCol="1" bandRow="1">
                <a:tableStyleId>{5C22544A-7EE6-4342-B048-85BDC9FD1C3A}</a:tableStyleId>
              </a:tblPr>
              <a:tblGrid>
                <a:gridCol w="1370330">
                  <a:extLst>
                    <a:ext uri="{9D8B030D-6E8A-4147-A177-3AD203B41FA5}">
                      <a16:colId xmlns:a16="http://schemas.microsoft.com/office/drawing/2014/main" val="1094820523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326445375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223401973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775647820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127055302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Category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2015</a:t>
                      </a:r>
                      <a:endParaRPr lang="en-US" sz="180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2016</a:t>
                      </a:r>
                      <a:endParaRPr lang="en-US" sz="180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2017</a:t>
                      </a:r>
                      <a:endParaRPr lang="en-US" sz="1800">
                        <a:solidFill>
                          <a:srgbClr val="7F7F7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Grand Total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24857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Calibri" panose="020F0502020204030204"/>
                          <a:cs typeface="Arial" panose="020B0604020202020204"/>
                        </a:rPr>
                        <a:t>Accessories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$67,800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$67,800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0458975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Calibri" panose="020F0502020204030204"/>
                          <a:cs typeface="Arial" panose="020B0604020202020204"/>
                        </a:rPr>
                        <a:t>Bikes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$6,300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$6,300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107659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bg1"/>
                          </a:solidFill>
                          <a:latin typeface="Calibri" panose="020F0502020204030204"/>
                          <a:cs typeface="Arial" panose="020B0604020202020204"/>
                        </a:rPr>
                        <a:t>Clothing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$23,700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$2,300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sz="1800">
                          <a:solidFill>
                            <a:schemeClr val="tx1"/>
                          </a:solidFill>
                          <a:latin typeface="Calibri" panose="020F0502020204030204"/>
                          <a:cs typeface="Arial" panose="020B0604020202020204"/>
                        </a:rPr>
                        <a:t>$40,000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$66,000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2802647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Components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$2,300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$4,100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$25,700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$32,100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7305404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Grand Total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$26,000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$80,500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$65,700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>
                        <a:defRPr sz="1800"/>
                      </a:lvl1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/>
                          <a:cs typeface="Arial" panose="020B0604020202020204"/>
                        </a:rPr>
                        <a:t>$172,200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20633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385512-1E52-30F3-0EA7-09DB93C49E8C}"/>
              </a:ext>
            </a:extLst>
          </p:cNvPr>
          <p:cNvSpPr txBox="1"/>
          <p:nvPr/>
        </p:nvSpPr>
        <p:spPr>
          <a:xfrm>
            <a:off x="3048838" y="2900267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Destination-formatted PivotTable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8AA662-4E6A-9732-2F91-F0B84ABDB81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876" y="5515724"/>
            <a:ext cx="3868248" cy="11305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48EB92-76E1-D753-B653-A171D8B28357}"/>
              </a:ext>
            </a:extLst>
          </p:cNvPr>
          <p:cNvSpPr txBox="1"/>
          <p:nvPr/>
        </p:nvSpPr>
        <p:spPr>
          <a:xfrm>
            <a:off x="3048837" y="5147138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Image of PivotTable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BA3601A-0047-7F89-B3BC-4DF225399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14" y="0"/>
            <a:ext cx="10515600" cy="58076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PivotTables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E461DC8-F970-007F-4147-F4C36092624C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25788241"/>
              </p:ext>
            </p:extLst>
          </p:nvPr>
        </p:nvGraphicFramePr>
        <p:xfrm>
          <a:off x="4133848" y="1446722"/>
          <a:ext cx="3924301" cy="1175705"/>
        </p:xfrm>
        <a:graphic>
          <a:graphicData uri="http://schemas.openxmlformats.org/drawingml/2006/table">
            <a:tbl>
              <a:tblPr/>
              <a:tblGrid>
                <a:gridCol w="92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Accessories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$67,800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$67,800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Bikes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Clothing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$23,700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$40,000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$66,000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Components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$2,300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$4,100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$25,700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0">
                          <a:solidFill>
                            <a:srgbClr val="000000"/>
                          </a:solidFill>
                          <a:latin typeface="Calibri"/>
                        </a:rPr>
                        <a:t>$32,100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$26,000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$80,500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$65,700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 dirty="0">
                          <a:solidFill>
                            <a:srgbClr val="000000"/>
                          </a:solidFill>
                          <a:latin typeface="Calibri"/>
                        </a:rPr>
                        <a:t>$172,200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6EEBB7D-580E-4FCE-C4F7-57E17AB91AD3}"/>
              </a:ext>
            </a:extLst>
          </p:cNvPr>
          <p:cNvSpPr txBox="1"/>
          <p:nvPr/>
        </p:nvSpPr>
        <p:spPr>
          <a:xfrm>
            <a:off x="3048836" y="1078860"/>
            <a:ext cx="6094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Flex (source-formatted) PivotTable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9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66D1B50-BD67-D473-78D3-806BCB090D20}"/>
              </a:ext>
            </a:extLst>
          </p:cNvPr>
          <p:cNvGraphicFramePr>
            <a:graphicFrameLocks noGrp="1"/>
          </p:cNvGraphicFramePr>
          <p:nvPr>
            <p:ph sz="half"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73759555"/>
              </p:ext>
            </p:extLst>
          </p:nvPr>
        </p:nvGraphicFramePr>
        <p:xfrm>
          <a:off x="2266949" y="2031381"/>
          <a:ext cx="5699802" cy="1862460"/>
        </p:xfrm>
        <a:graphic>
          <a:graphicData uri="http://schemas.openxmlformats.org/drawingml/2006/table">
            <a:tbl>
              <a:tblPr/>
              <a:tblGrid>
                <a:gridCol w="169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1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3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A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C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D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FFFFFF"/>
                          </a:solidFill>
                          <a:latin typeface="Calibri"/>
                        </a:rPr>
                        <a:t>Column F</a:t>
                      </a:r>
                    </a:p>
                  </a:txBody>
                  <a:tcPr marL="63500" marR="63500" marT="0" marB="0" anchor="b">
                    <a:lnL w="12700" cmpd="sng">
                      <a:solidFill>
                        <a:srgbClr val="FFFFFF"/>
                      </a:solidFill>
                      <a:prstDash val="solid"/>
                    </a:lnL>
                    <a:lnR w="1270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r25c8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r26c8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r28c8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r30c8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r32c8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9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r33c8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11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r35c8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r36c8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r38c8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Row 15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r39c3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r39c5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Arial"/>
                        </a:rPr>
                        <a:t>r39c6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dirty="0">
                          <a:solidFill>
                            <a:srgbClr val="000000"/>
                          </a:solidFill>
                          <a:latin typeface="Arial"/>
                        </a:rPr>
                        <a:t>r39c8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ECF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C1B8B2-6A0E-44A9-8533-5AAB8036D292}"/>
              </a:ext>
            </a:extLst>
          </p:cNvPr>
          <p:cNvSpPr/>
          <p:nvPr/>
        </p:nvSpPr>
        <p:spPr>
          <a:xfrm>
            <a:off x="733425" y="1113806"/>
            <a:ext cx="10115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Automatically hides/unhides rows/columns based on cell value/formula when you click the "Auto-Hide Rows/Columns" button in Excel, then Submit, then Update Document in PPT.</a:t>
            </a:r>
            <a:endParaRPr lang="en-US" sz="1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69574B-1841-DCC8-1BAE-2288A0946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14" y="0"/>
            <a:ext cx="10515600" cy="58076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Auto-Hide Rows/Columns</a:t>
            </a:r>
          </a:p>
        </p:txBody>
      </p:sp>
    </p:spTree>
    <p:extLst>
      <p:ext uri="{BB962C8B-B14F-4D97-AF65-F5344CB8AC3E}">
        <p14:creationId xmlns:p14="http://schemas.microsoft.com/office/powerpoint/2010/main" val="103807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E36B-64DA-81C1-53C3-AC2F54C4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5821FD-1972-C15C-C8C7-A4D571F0031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567112" y="1354556"/>
            <a:ext cx="5057775" cy="15555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5268B3-5FA4-DA63-7352-E3EBCDB89A3A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14600" y="3480162"/>
            <a:ext cx="7162800" cy="31569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9C8F18-D22F-A322-391A-15D26B859B71}"/>
              </a:ext>
            </a:extLst>
          </p:cNvPr>
          <p:cNvSpPr txBox="1"/>
          <p:nvPr/>
        </p:nvSpPr>
        <p:spPr>
          <a:xfrm>
            <a:off x="3568589" y="994780"/>
            <a:ext cx="504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Sales Dashboard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8363D0-BF20-0450-2FB6-C50C656A942A}"/>
              </a:ext>
            </a:extLst>
          </p:cNvPr>
          <p:cNvSpPr txBox="1"/>
          <p:nvPr/>
        </p:nvSpPr>
        <p:spPr>
          <a:xfrm>
            <a:off x="571102" y="545983"/>
            <a:ext cx="116208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These are images of the Excel ranges and can contain sparklines, conditional formatting, images, charts, etc.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CD4A4B-5619-DA74-3C16-0D4DEFD77344}"/>
              </a:ext>
            </a:extLst>
          </p:cNvPr>
          <p:cNvSpPr txBox="1"/>
          <p:nvPr/>
        </p:nvSpPr>
        <p:spPr>
          <a:xfrm>
            <a:off x="3575407" y="3124398"/>
            <a:ext cx="504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HR Dashboard</a:t>
            </a:r>
          </a:p>
        </p:txBody>
      </p:sp>
    </p:spTree>
    <p:extLst>
      <p:ext uri="{BB962C8B-B14F-4D97-AF65-F5344CB8AC3E}">
        <p14:creationId xmlns:p14="http://schemas.microsoft.com/office/powerpoint/2010/main" val="48342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06D5-37C7-3776-67AF-B2315B0A1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309"/>
            <a:ext cx="10515600" cy="920578"/>
          </a:xfrm>
        </p:spPr>
        <p:txBody>
          <a:bodyPr/>
          <a:lstStyle/>
          <a:p>
            <a:pPr algn="ctr"/>
            <a:r>
              <a:rPr lang="en-US" sz="4800" dirty="0"/>
              <a:t>Contents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67CE75-7B37-C2FE-62B9-113E28CAB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18267"/>
              </p:ext>
            </p:extLst>
          </p:nvPr>
        </p:nvGraphicFramePr>
        <p:xfrm>
          <a:off x="520014" y="1394690"/>
          <a:ext cx="11151972" cy="502920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3030372">
                  <a:extLst>
                    <a:ext uri="{9D8B030D-6E8A-4147-A177-3AD203B41FA5}">
                      <a16:colId xmlns:a16="http://schemas.microsoft.com/office/drawing/2014/main" val="1157802918"/>
                    </a:ext>
                  </a:extLst>
                </a:gridCol>
                <a:gridCol w="8121600">
                  <a:extLst>
                    <a:ext uri="{9D8B030D-6E8A-4147-A177-3AD203B41FA5}">
                      <a16:colId xmlns:a16="http://schemas.microsoft.com/office/drawing/2014/main" val="390597651"/>
                    </a:ext>
                  </a:extLst>
                </a:gridCol>
              </a:tblGrid>
              <a:tr h="211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Topic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Description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754540770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Financial Statements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3109561061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2" action="ppaction://hlinksldjump"/>
                        </a:rPr>
                        <a:t>Income Statements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3 income statement examples with different table appearance settings.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032971457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3" action="ppaction://hlinksldjump"/>
                        </a:rPr>
                        <a:t>Basic Financials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Summary financials by year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65794912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Industry/Functional Examples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1966493460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4" action="ppaction://hlinksldjump"/>
                        </a:rPr>
                        <a:t>Invoice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Contains quantity/pricing table and various text inputs for dates, customer address, etc.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77745447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5" action="ppaction://hlinksldjump"/>
                        </a:rPr>
                        <a:t>Sales Reporting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Several sales tracking/reporting tables and charts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13968042"/>
                  </a:ext>
                </a:extLst>
              </a:tr>
              <a:tr h="353307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6" action="ppaction://hlinksldjump"/>
                        </a:rPr>
                        <a:t>Transactions and Lists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3 tables from expandable data tables: inventory list and 2 expenses tables. Also demonstrates how filtered rows can either be shown or hidden in Word/PPT.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9009072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7" action="ppaction://hlinksldjump"/>
                        </a:rPr>
                        <a:t>TCO Comparison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4 tables analyzing TCO (Total Cost of Ownership) changes of a technology migration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14120767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8" action="ppaction://hlinksldjump"/>
                        </a:rPr>
                        <a:t>Cost-Benefit-ROI Analysis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Several tables that assess costs, benefits, and ROI of an investment/initiative. Includes charts.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23315543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9" action="ppaction://hlinksldjump"/>
                        </a:rPr>
                        <a:t>Discounted Cash Flow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DCF calculations to value an entity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96731059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How-To Examples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2042931919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0" action="ppaction://hlinksldjump"/>
                        </a:rPr>
                        <a:t>PivotTables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PivotTables can be transferred as Flex Tables, Destination Tables, or Images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79113627"/>
                  </a:ext>
                </a:extLst>
              </a:tr>
              <a:tr h="353307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1" action="ppaction://hlinksldjump"/>
                        </a:rPr>
                        <a:t>Auto-Hide Rows/Columns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Demonstrates how to set up Auto-Hide. Automatically hides/unhides rows/columns based on cell value/formula when you click the "Auto-Hide Rows/Columns" button.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21590682"/>
                  </a:ext>
                </a:extLst>
              </a:tr>
              <a:tr h="211984"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</a:rPr>
                        <a:t>Dashboards</a:t>
                      </a:r>
                      <a:endParaRPr lang="en-US" sz="1200" b="1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1" marR="5281" marT="5281" marB="0" anchor="ctr"/>
                </a:tc>
                <a:extLst>
                  <a:ext uri="{0D108BD9-81ED-4DB2-BD59-A6C34878D82A}">
                    <a16:rowId xmlns:a16="http://schemas.microsoft.com/office/drawing/2014/main" val="1821520793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2" action="ppaction://hlinksldjump"/>
                        </a:rPr>
                        <a:t>Sales Dashboard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Image of a range that contains data, graphs, conditional content, sparklines,  and images.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759646882"/>
                  </a:ext>
                </a:extLst>
              </a:tr>
              <a:tr h="21198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u="none" strike="noStrike" dirty="0">
                          <a:effectLst/>
                          <a:hlinkClick r:id="rId12" action="ppaction://hlinksldjump"/>
                        </a:rPr>
                        <a:t>HR Dashboard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Image of a range contains data, graphs, and images.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0655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42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0D7F-21D6-1EBE-C40E-18B21AF3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881" y="1"/>
            <a:ext cx="10976919" cy="681034"/>
          </a:xfrm>
        </p:spPr>
        <p:txBody>
          <a:bodyPr>
            <a:normAutofit/>
          </a:bodyPr>
          <a:lstStyle/>
          <a:p>
            <a:r>
              <a:rPr lang="en-US" dirty="0"/>
              <a:t>Financial Statements - Income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9A0BB6-507C-5855-683F-CB233B3E8FDC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54357953"/>
              </p:ext>
            </p:extLst>
          </p:nvPr>
        </p:nvGraphicFramePr>
        <p:xfrm>
          <a:off x="234950" y="1230813"/>
          <a:ext cx="6572251" cy="5389576"/>
        </p:xfrm>
        <a:graphic>
          <a:graphicData uri="http://schemas.openxmlformats.org/drawingml/2006/table">
            <a:tbl>
              <a:tblPr/>
              <a:tblGrid>
                <a:gridCol w="3005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NET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Product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$1,000,000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$921,600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Service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$1,000,000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$950,000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$902,500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TOTAL NET SALES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$2,000,000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$1,910,000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$1,824,100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COST OF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Product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$600,000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$576,000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$552,960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Service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$600,000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$570,000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$541,500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TOTAL COST OF SALES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$1,200,000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$1,146,000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$1,094,460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GROSS MARGIN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$800,000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$764,000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$729,640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OPERATING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Research and Development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$152,800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$145,928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Sales and Marketing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$140,000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$133,700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$127,687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General and Administrative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$120,000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$114,600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$109,446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Amortization of Purchased Intangible Assets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$100,000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$95,500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$91,205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In-Process Research and Development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$76,400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$72,964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TOTAL OPERATING EXPENSES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$600,000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$573,000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$547,230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1F4E78"/>
                          </a:solidFill>
                          <a:latin typeface="Calibri"/>
                        </a:rPr>
                        <a:t>OPERATING INCOME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Interest Income, Net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$76,400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$72,964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Other Income, Net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$76,400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$72,964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INTEREST AND OTHER INCOME, NET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$152,800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$145,928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INCOME BEFORE TAXES AND ACCOUNTING CHANGE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$360,000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$343,800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$328,338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Provision for Income Taxes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$90,000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$85,950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$82,085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INCOME BEFORE ACCOUNTING CHANGE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$270,000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$257,850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$246,254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Cumulative Effect of Accounting Change, Net of Tax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$40,000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-$38,200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Calibri"/>
                        </a:rPr>
                        <a:t>$36,482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6350" cmpd="sng">
                      <a:solidFill>
                        <a:srgbClr val="D9D9D9"/>
                      </a:solidFill>
                      <a:prstDash val="solid"/>
                    </a:lnT>
                    <a:lnB w="19050" cmpd="dbl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NET INCOME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$310,000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Calibri"/>
                        </a:rPr>
                        <a:t>$219,650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 dirty="0">
                          <a:solidFill>
                            <a:srgbClr val="000000"/>
                          </a:solidFill>
                          <a:latin typeface="Calibri"/>
                        </a:rPr>
                        <a:t>$282,736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D9D9D9"/>
                      </a:solidFill>
                      <a:prstDash val="solid"/>
                    </a:lnL>
                    <a:lnR w="6350" cmpd="sng">
                      <a:solidFill>
                        <a:srgbClr val="D9D9D9"/>
                      </a:solidFill>
                      <a:prstDash val="solid"/>
                    </a:lnR>
                    <a:lnT w="19050" cmpd="dbl">
                      <a:solidFill>
                        <a:srgbClr val="D9D9D9"/>
                      </a:solidFill>
                      <a:prstDash val="solid"/>
                    </a:lnT>
                    <a:lnB w="635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2C34D0-D01F-54C4-DF32-E943BABD6DFE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27578579"/>
              </p:ext>
            </p:extLst>
          </p:nvPr>
        </p:nvGraphicFramePr>
        <p:xfrm>
          <a:off x="7402386" y="1057273"/>
          <a:ext cx="4484815" cy="5622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9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Income Statement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</a:rPr>
                        <a:t>US$000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2025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2024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current year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      prior year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Revenue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Gross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$10,000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$9,500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FFFFFF"/>
                      </a:solidFill>
                      <a:prstDash val="solid"/>
                    </a:lnL>
                    <a:lnR w="6350" cmpd="sng">
                      <a:solidFill>
                        <a:srgbClr val="FFFFFF"/>
                      </a:solidFill>
                      <a:prstDash val="solid"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Less: sales returns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$385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$365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Less: Discounts and Allowances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Net Sales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2E436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$9,487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2E436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$9,013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2E436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2E4369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2E4369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2E4369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Cost of Goods Sold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Goods manufactured: Raw materials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$1,026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$974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Goods manufactured: Direct Labor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$1,154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$1,096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Overhead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$256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$244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Total Cost of Goods Sold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$2,436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$2,314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Gross Profit (Loss)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$7,051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$6,699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Operating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​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Advertising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$1,282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$1,218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Delivery/Freight Expense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Depreciation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Insurance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Interest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$641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$609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Mileage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Office Supplies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Rent/Lease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$61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Maintenance and Repairs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$192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$183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Travel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Utilities/Telephone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$1,026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$974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Wages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$256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$244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Other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Total Operating Expenses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$3,942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$3,745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Operating Profit (Loss)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$3,109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$2,954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Interest Income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$256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$244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Other Income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$128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$122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6350" cmpd="sng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Profit (Loss) Before Taxes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$3,494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$3,319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132E57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</a:rPr>
                        <a:t>Less: Tax Expense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000000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$513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</a:rPr>
                        <a:t>$487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9050" cmpd="dbl">
                      <a:solidFill>
                        <a:srgbClr val="132E57"/>
                      </a:solidFill>
                      <a:prstDash val="solid"/>
                    </a:lnT>
                    <a:lnB w="12700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000000"/>
                          </a:solidFill>
                        </a:rPr>
                        <a:t>Net Profit (Loss)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90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>
                          <a:solidFill>
                            <a:srgbClr val="000000"/>
                          </a:solidFill>
                        </a:rPr>
                        <a:t>$2,981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b="1" dirty="0">
                          <a:solidFill>
                            <a:srgbClr val="000000"/>
                          </a:solidFill>
                        </a:rPr>
                        <a:t>$2,832</a:t>
                      </a: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FFFFFF"/>
                      </a:solidFill>
                      <a:prstDash val="solid"/>
                    </a:lnT>
                    <a:lnB w="19050" cmpd="dbl">
                      <a:solidFill>
                        <a:srgbClr val="132E5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FAF0A35-008D-92EF-7782-C07393A1A65F}"/>
              </a:ext>
            </a:extLst>
          </p:cNvPr>
          <p:cNvSpPr txBox="1"/>
          <p:nvPr/>
        </p:nvSpPr>
        <p:spPr>
          <a:xfrm>
            <a:off x="994719" y="688890"/>
            <a:ext cx="405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Income Statement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7105A7-63B0-B3B0-A176-5D4E60AE560A}"/>
              </a:ext>
            </a:extLst>
          </p:cNvPr>
          <p:cNvSpPr txBox="1"/>
          <p:nvPr/>
        </p:nvSpPr>
        <p:spPr>
          <a:xfrm>
            <a:off x="838200" y="982535"/>
            <a:ext cx="5041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Appearance matches Excel. Column widths are set here in PPT.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0AA11F-B5AF-4EDA-FC04-5F29758FFCC7}"/>
              </a:ext>
            </a:extLst>
          </p:cNvPr>
          <p:cNvSpPr txBox="1"/>
          <p:nvPr/>
        </p:nvSpPr>
        <p:spPr>
          <a:xfrm>
            <a:off x="7402386" y="98340"/>
            <a:ext cx="405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Income Statement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267D24-DD8B-6C17-FA91-487BB6A599DC}"/>
              </a:ext>
            </a:extLst>
          </p:cNvPr>
          <p:cNvSpPr txBox="1"/>
          <p:nvPr/>
        </p:nvSpPr>
        <p:spPr>
          <a:xfrm>
            <a:off x="7245867" y="499935"/>
            <a:ext cx="4316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Properties are set to have white background, use PPT default font, and black text</a:t>
            </a:r>
          </a:p>
        </p:txBody>
      </p:sp>
    </p:spTree>
    <p:extLst>
      <p:ext uri="{BB962C8B-B14F-4D97-AF65-F5344CB8AC3E}">
        <p14:creationId xmlns:p14="http://schemas.microsoft.com/office/powerpoint/2010/main" val="114861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9D0B8-84A0-25B5-C0E7-FAEF1FCC2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Statements – Income Statement - 6 Month Comparison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BDB0699-F768-8F86-86DC-098CBD33D7E4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74718722"/>
              </p:ext>
            </p:extLst>
          </p:nvPr>
        </p:nvGraphicFramePr>
        <p:xfrm>
          <a:off x="932180" y="1246069"/>
          <a:ext cx="10419319" cy="4293108"/>
        </p:xfrm>
        <a:graphic>
          <a:graphicData uri="http://schemas.openxmlformats.org/drawingml/2006/table">
            <a:tbl>
              <a:tblPr/>
              <a:tblGrid>
                <a:gridCol w="15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2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1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58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6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44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03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Six Months Ended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Six Months Ended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($ in millions, except per share data)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EE2724"/>
                          </a:solidFill>
                          <a:latin typeface="Arial"/>
                        </a:rPr>
                        <a:t>June 30, 2024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EE2724"/>
                          </a:solidFill>
                          <a:latin typeface="Arial"/>
                        </a:rPr>
                        <a:t>June 30, 2023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GAAP Reported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% Chng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30000"/>
                        </a:spcAft>
                      </a:pPr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Adjust-</a:t>
                      </a:r>
                    </a:p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ments †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Non-GAAP Adjusted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% Chng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GAAP Reported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30000"/>
                        </a:spcAft>
                      </a:pPr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Adjust-</a:t>
                      </a:r>
                    </a:p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ments †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Non-GAAP Adjusted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Revenue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$20,070.8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$20,070.8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$15,272.1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$15,272.1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Cost of sales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3,843.7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12 %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(278.2)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$3,565.5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12 %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3,434.1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(252.2)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3,181.9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Gross margin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16,227.1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278.2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$16,505.3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11,838.0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252.2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12,090.2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% of total revenue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80.8%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82.2%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77.5%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79.2%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Research and development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5,234.0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21 %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$5,234.0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21 %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4,341.6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4,341.6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Marketing, selling and administrative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4,069.5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$4,069.5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3,674.6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3,674.6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Acquired in-process research and development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264.8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$264.8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31 %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202.1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202.1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Asset impairment, restructuring, and other special charges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435.0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(435.0)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$-  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-  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-  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-  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Operating income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6,223.8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72 %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713.2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$6,937.0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79 %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3,619.7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252.2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3,871.9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Interest, net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(280.1)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$(280.1)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(142.9)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(142.9)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Other income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109.6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124.3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$233.9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141.8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76.5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218.3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Other - net, income (expense)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(170.5)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124.3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$(46.2)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NM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(1.1)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76.5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75.4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Income before income taxes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6,053.3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837.5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$6,890.8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75 %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3,618.6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328.7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3,947.3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Income tax expense (benefit)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843.4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65 %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170.9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$1,014.3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75 %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510.5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68.5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579.0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Effective tax rate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13.9%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 (0.2)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14.7%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pp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 i="1">
                          <a:solidFill>
                            <a:srgbClr val="000000"/>
                          </a:solidFill>
                          <a:latin typeface="Arial"/>
                        </a:rPr>
                        <a:t>14.1%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14.7%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Net income (loss)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$5,209.9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68 %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666.6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$5,876.5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74 %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$3,108.1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260.2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$3,368.3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Earnings per share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$5.76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67 %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0.74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6.5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74 %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$3.44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0.29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3.73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Diluted shares outstanding (thousands)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904,025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-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 904,025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i="1">
                          <a:solidFill>
                            <a:srgbClr val="000000"/>
                          </a:solidFill>
                          <a:latin typeface="Arial"/>
                        </a:rPr>
                        <a:t>- %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b="1">
                          <a:solidFill>
                            <a:srgbClr val="000000"/>
                          </a:solidFill>
                          <a:latin typeface="Arial"/>
                        </a:rPr>
                        <a:t> 902,991 </a:t>
                      </a:r>
                    </a:p>
                  </a:txBody>
                  <a:tcPr marL="63500" marR="63500" marT="0" marB="0" anchor="b">
                    <a:lnL>
                      <a:noFill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0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00" dirty="0">
                          <a:solidFill>
                            <a:srgbClr val="000000"/>
                          </a:solidFill>
                          <a:latin typeface="Arial"/>
                        </a:rPr>
                        <a:t> 902,991 </a:t>
                      </a:r>
                    </a:p>
                  </a:txBody>
                  <a:tcPr marL="63500" marR="63500" marT="0" marB="0" anchor="b">
                    <a:lnL w="6350" cmpd="sng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18B8524-12A4-7B8F-B1CC-D373EADD6206}"/>
              </a:ext>
            </a:extLst>
          </p:cNvPr>
          <p:cNvSpPr txBox="1"/>
          <p:nvPr/>
        </p:nvSpPr>
        <p:spPr>
          <a:xfrm>
            <a:off x="932180" y="580768"/>
            <a:ext cx="47475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Columns widths remain (they are set here in PPT).</a:t>
            </a:r>
          </a:p>
        </p:txBody>
      </p:sp>
    </p:spTree>
    <p:extLst>
      <p:ext uri="{BB962C8B-B14F-4D97-AF65-F5344CB8AC3E}">
        <p14:creationId xmlns:p14="http://schemas.microsoft.com/office/powerpoint/2010/main" val="408795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73F62-73B4-C304-3B20-E92DC05D2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74" y="92675"/>
            <a:ext cx="5642212" cy="518984"/>
          </a:xfrm>
        </p:spPr>
        <p:txBody>
          <a:bodyPr/>
          <a:lstStyle/>
          <a:p>
            <a:r>
              <a:rPr lang="en-US" dirty="0"/>
              <a:t>Financial Statements - Income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C00262-D38E-BE56-F20A-10FE8BCEA3F7}"/>
              </a:ext>
            </a:extLst>
          </p:cNvPr>
          <p:cNvSpPr txBox="1"/>
          <p:nvPr/>
        </p:nvSpPr>
        <p:spPr>
          <a:xfrm>
            <a:off x="588674" y="803190"/>
            <a:ext cx="5041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Income Statement – Destination-formatted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694B5-295D-9DF9-1FA9-4F9155E8B42C}"/>
              </a:ext>
            </a:extLst>
          </p:cNvPr>
          <p:cNvSpPr txBox="1"/>
          <p:nvPr/>
        </p:nvSpPr>
        <p:spPr>
          <a:xfrm>
            <a:off x="646672" y="1204785"/>
            <a:ext cx="5041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Very different appearance than in Excel. Only the text is updated, not the formatting.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718239-7A3B-0712-FCC2-4AE069CAC9A1}"/>
              </a:ext>
            </a:extLst>
          </p:cNvPr>
          <p:cNvSpPr txBox="1"/>
          <p:nvPr/>
        </p:nvSpPr>
        <p:spPr>
          <a:xfrm>
            <a:off x="6893014" y="784657"/>
            <a:ext cx="405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Basic Financials – Flex Table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B15ACA-4E00-E24D-7E27-ACB778F7BD35}"/>
              </a:ext>
            </a:extLst>
          </p:cNvPr>
          <p:cNvSpPr txBox="1"/>
          <p:nvPr/>
        </p:nvSpPr>
        <p:spPr>
          <a:xfrm>
            <a:off x="6305551" y="1186252"/>
            <a:ext cx="47475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Font Size (and table column widths) scaled up 50% (to 150%).</a:t>
            </a:r>
          </a:p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Cell Margins were added to improve appearance.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23FF655-5711-9B58-357E-DDDD7FDC3D6A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4705831"/>
              </p:ext>
            </p:extLst>
          </p:nvPr>
        </p:nvGraphicFramePr>
        <p:xfrm>
          <a:off x="612857" y="1703635"/>
          <a:ext cx="4992817" cy="4160520"/>
        </p:xfrm>
        <a:graphic>
          <a:graphicData uri="http://schemas.openxmlformats.org/drawingml/2006/table">
            <a:tbl>
              <a:tblPr firstRow="1" firstCol="1" lastRow="1">
                <a:tableStyleId>{37CE84F3-28C3-443E-9E96-99CF82512B78}</a:tableStyleId>
              </a:tblPr>
              <a:tblGrid>
                <a:gridCol w="2546179">
                  <a:extLst>
                    <a:ext uri="{9D8B030D-6E8A-4147-A177-3AD203B41FA5}">
                      <a16:colId xmlns:a16="http://schemas.microsoft.com/office/drawing/2014/main" val="2866992201"/>
                    </a:ext>
                  </a:extLst>
                </a:gridCol>
                <a:gridCol w="1334530">
                  <a:extLst>
                    <a:ext uri="{9D8B030D-6E8A-4147-A177-3AD203B41FA5}">
                      <a16:colId xmlns:a16="http://schemas.microsoft.com/office/drawing/2014/main" val="2685869737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39534907"/>
                    </a:ext>
                  </a:extLst>
                </a:gridCol>
              </a:tblGrid>
              <a:tr h="20955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/>
                        </a:rPr>
                        <a:t>5/2/2025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200"/>
                      </a:lvl1pPr>
                    </a:lstStyle>
                    <a:p>
                      <a:pPr algn="ctr" fontAlgn="b"/>
                      <a:r>
                        <a:rPr lang="en-US" sz="120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/>
                        </a:rPr>
                        <a:t>% of Revenue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257184046"/>
                  </a:ext>
                </a:extLst>
              </a:tr>
              <a:tr h="200025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 Revenue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$800,000,000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53718929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of Revenue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$440,000,000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27360442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Gross Profit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$360,000,000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4236745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Operating Expenses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95244890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sz="1100" b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Research and Development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$104,000,000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26036260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sz="1100" b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Sales, General and Admin.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$160,000,000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26580796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sz="1100" b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Non-Recurring Items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$16,000,000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618219741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lvl="1" algn="l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Other Operating Items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$8,000,000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66250136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Operating Income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$72,000,000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97644176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Add'l income/expense items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$8,000,000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414708175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Earnings Before Interest and Tax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$80,000,000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2499089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Interest Expense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$8,800,000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528724203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Earnings Before Tax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$71,200,000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05241377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Income Tax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$21,360,000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74465683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Net Income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$49,840,000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95967393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7D6F82E-502D-AA6E-6CA8-799C1F300E59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37138318"/>
              </p:ext>
            </p:extLst>
          </p:nvPr>
        </p:nvGraphicFramePr>
        <p:xfrm>
          <a:off x="5930900" y="1713795"/>
          <a:ext cx="6070000" cy="4002411"/>
        </p:xfrm>
        <a:graphic>
          <a:graphicData uri="http://schemas.openxmlformats.org/drawingml/2006/table">
            <a:tbl>
              <a:tblPr/>
              <a:tblGrid>
                <a:gridCol w="18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Year 1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Year 2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Year 3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FFFFFF"/>
                          </a:solidFill>
                          <a:latin typeface="Source Sans Pro"/>
                        </a:rPr>
                        <a:t>Percent of Total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  <a:solidFill>
                      <a:srgbClr val="038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Income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Users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1,600,000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Sales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4,000,000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16,000,000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Average price per sale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75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80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90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Revenue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37,500,000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320,000,000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1,440,000,000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Gross profit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5,625,000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48,000,000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216,000,000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Expenses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Sales &amp; marketing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5,062,500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38,400,000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151,200,000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70%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Customer service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1,687,500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9,600,000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21,600,000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10%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Product development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562,500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2,400,000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10,800,000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5%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Research</a:t>
                      </a:r>
                    </a:p>
                  </a:txBody>
                  <a:tcPr marL="2540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281,250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2,400,000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4,320,000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>
                          <a:solidFill>
                            <a:srgbClr val="000000"/>
                          </a:solidFill>
                          <a:latin typeface="Source Sans Pro"/>
                        </a:rPr>
                        <a:t>2%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Total expenses</a:t>
                      </a:r>
                    </a:p>
                  </a:txBody>
                  <a:tcPr marL="101600" marR="101600" marT="63500" marB="63500" anchor="b">
                    <a:lnL w="6350" cmpd="sng">
                      <a:solidFill>
                        <a:srgbClr val="0388A6"/>
                      </a:solidFill>
                      <a:prstDash val="solid"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7,593,750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52,800,000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b="1">
                          <a:solidFill>
                            <a:srgbClr val="000000"/>
                          </a:solidFill>
                          <a:latin typeface="Source Sans Pro"/>
                        </a:rPr>
                        <a:t>187,920,000</a:t>
                      </a:r>
                    </a:p>
                  </a:txBody>
                  <a:tcPr marL="177800" marR="101600" marT="63500" marB="63500" anchor="b">
                    <a:lnL>
                      <a:noFill/>
                    </a:lnL>
                    <a:lnR>
                      <a:noFill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102" dirty="0">
                          <a:solidFill>
                            <a:srgbClr val="000000"/>
                          </a:solidFill>
                          <a:latin typeface="Arial"/>
                        </a:rPr>
                        <a:t>​</a:t>
                      </a:r>
                    </a:p>
                  </a:txBody>
                  <a:tcPr marL="177800" marR="101600" marT="63500" marB="63500" anchor="ctr">
                    <a:lnL>
                      <a:noFill/>
                    </a:lnL>
                    <a:lnR w="6350" cmpd="sng">
                      <a:solidFill>
                        <a:srgbClr val="0388A6"/>
                      </a:solidFill>
                      <a:prstDash val="solid"/>
                    </a:lnR>
                    <a:lnT w="6350" cmpd="sng">
                      <a:solidFill>
                        <a:srgbClr val="0388A6"/>
                      </a:solidFill>
                      <a:prstDash val="solid"/>
                    </a:lnT>
                    <a:lnB w="6350" cmpd="sng">
                      <a:solidFill>
                        <a:srgbClr val="0388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7BE9150-2B92-B040-48A5-16F9ED0A8208}"/>
              </a:ext>
            </a:extLst>
          </p:cNvPr>
          <p:cNvSpPr txBox="1"/>
          <p:nvPr/>
        </p:nvSpPr>
        <p:spPr>
          <a:xfrm>
            <a:off x="2304022" y="6179824"/>
            <a:ext cx="6712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Column widths are set here in PowerPoint</a:t>
            </a:r>
          </a:p>
        </p:txBody>
      </p:sp>
    </p:spTree>
    <p:extLst>
      <p:ext uri="{BB962C8B-B14F-4D97-AF65-F5344CB8AC3E}">
        <p14:creationId xmlns:p14="http://schemas.microsoft.com/office/powerpoint/2010/main" val="50682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085A-1C87-29C8-01CE-31AA2749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Invoice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383C4A0-E5BF-7252-BEF1-362DFE687FC5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17680296"/>
              </p:ext>
            </p:extLst>
          </p:nvPr>
        </p:nvGraphicFramePr>
        <p:xfrm>
          <a:off x="4992330" y="1696835"/>
          <a:ext cx="6646810" cy="33528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36994">
                  <a:extLst>
                    <a:ext uri="{9D8B030D-6E8A-4147-A177-3AD203B41FA5}">
                      <a16:colId xmlns:a16="http://schemas.microsoft.com/office/drawing/2014/main" val="2673081901"/>
                    </a:ext>
                  </a:extLst>
                </a:gridCol>
                <a:gridCol w="3268089">
                  <a:extLst>
                    <a:ext uri="{9D8B030D-6E8A-4147-A177-3AD203B41FA5}">
                      <a16:colId xmlns:a16="http://schemas.microsoft.com/office/drawing/2014/main" val="2186733411"/>
                    </a:ext>
                  </a:extLst>
                </a:gridCol>
                <a:gridCol w="1496961">
                  <a:extLst>
                    <a:ext uri="{9D8B030D-6E8A-4147-A177-3AD203B41FA5}">
                      <a16:colId xmlns:a16="http://schemas.microsoft.com/office/drawing/2014/main" val="207039441"/>
                    </a:ext>
                  </a:extLst>
                </a:gridCol>
                <a:gridCol w="1344766">
                  <a:extLst>
                    <a:ext uri="{9D8B030D-6E8A-4147-A177-3AD203B41FA5}">
                      <a16:colId xmlns:a16="http://schemas.microsoft.com/office/drawing/2014/main" val="2922535617"/>
                    </a:ext>
                  </a:extLst>
                </a:gridCol>
              </a:tblGrid>
              <a:tr h="200025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Qty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Product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Unit Price ($)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</a:rPr>
                        <a:t>Line Total ($)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75745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sz="1600">
                          <a:solidFill>
                            <a:srgbClr val="3F3F76"/>
                          </a:solidFill>
                          <a:latin typeface="Calibri" panose="020F0502020204030204"/>
                        </a:rPr>
                        <a:t>Product A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sz="16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943695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sz="1600">
                          <a:solidFill>
                            <a:srgbClr val="3F3F76"/>
                          </a:solidFill>
                          <a:latin typeface="Calibri" panose="020F0502020204030204"/>
                        </a:rPr>
                        <a:t>Product B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sz="16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$1,500.00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$7,500.00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5941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sz="1600">
                          <a:solidFill>
                            <a:srgbClr val="3F3F76"/>
                          </a:solidFill>
                          <a:latin typeface="Calibri" panose="020F0502020204030204"/>
                        </a:rPr>
                        <a:t>Product C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sz="16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$2,000.00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$4,000.00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74505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/>
                        </a:rPr>
                        <a:t>Product G</a:t>
                      </a:r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$4,000.00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6273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3203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99073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Subtotal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$16,500.00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95803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/>
                        </a:rPr>
                        <a:t>Currency is U.S. Dollars</a:t>
                      </a:r>
                      <a:endParaRPr lang="en-US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Sales Tax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$1,650.00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2497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1600"/>
                      </a:lvl1pPr>
                    </a:lstStyle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$18,150.00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3321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7A52818-DEB6-192D-05F6-9694E640F483}"/>
              </a:ext>
            </a:extLst>
          </p:cNvPr>
          <p:cNvSpPr txBox="1"/>
          <p:nvPr/>
        </p:nvSpPr>
        <p:spPr>
          <a:xfrm>
            <a:off x="0" y="5489486"/>
            <a:ext cx="12192000" cy="1200329"/>
          </a:xfrm>
          <a:prstGeom prst="rect">
            <a:avLst/>
          </a:prstGeom>
          <a:solidFill>
            <a:srgbClr val="E9F8E4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MAKE ALL CHECKS PAYABLE TO: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CREATE &amp; CO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Thank you for your business!</a:t>
            </a: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CREATE &amp; CO.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| 123 MAIN ST |SEATTLE, WA 78910 |PHONE: 111-222-333 |FAX: 111-222-333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CC3B23-B14C-644D-6EE6-9DAE3A3DE204}"/>
              </a:ext>
            </a:extLst>
          </p:cNvPr>
          <p:cNvSpPr txBox="1"/>
          <p:nvPr/>
        </p:nvSpPr>
        <p:spPr>
          <a:xfrm>
            <a:off x="552861" y="1574488"/>
            <a:ext cx="176488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Invoice date: </a:t>
            </a:r>
          </a:p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Due date: </a:t>
            </a:r>
          </a:p>
          <a:p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Invoice #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838D5D-687C-F980-9744-45D7B9DE5295}"/>
              </a:ext>
            </a:extLst>
          </p:cNvPr>
          <p:cNvSpPr txBox="1"/>
          <p:nvPr/>
        </p:nvSpPr>
        <p:spPr>
          <a:xfrm>
            <a:off x="552861" y="3252382"/>
            <a:ext cx="767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924D17-748A-0982-78FB-BDFADECF2B0C}"/>
              </a:ext>
            </a:extLst>
          </p:cNvPr>
          <p:cNvSpPr txBox="1"/>
          <p:nvPr/>
        </p:nvSpPr>
        <p:spPr>
          <a:xfrm>
            <a:off x="0" y="647833"/>
            <a:ext cx="12192000" cy="584775"/>
          </a:xfrm>
          <a:prstGeom prst="rect">
            <a:avLst/>
          </a:prstGeom>
          <a:solidFill>
            <a:srgbClr val="E9F8E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INVOICE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18A8A6-6B84-0290-EA76-D30B133BE68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260600" y="1591667"/>
            <a:ext cx="2664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2-May-2025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48449F-E6EB-5E07-923D-8BB67FC6B05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2260600" y="2152563"/>
            <a:ext cx="2664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1-Jun-2025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8B74-59FB-59E1-54D6-EA18FE08242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260601" y="2670033"/>
            <a:ext cx="2664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12345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16627C-EDD4-49E4-B20E-185CCDEAF2D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60247" y="3257926"/>
            <a:ext cx="3718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Customer Name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2383F6-C14F-2FB1-8C63-D41CB194415E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60247" y="3911034"/>
            <a:ext cx="37182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123 Main Street
New York, NY 10011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BF3FD1-DC02-CBC3-2758-CDD1529CA774}"/>
              </a:ext>
            </a:extLst>
          </p:cNvPr>
          <p:cNvSpPr txBox="1"/>
          <p:nvPr/>
        </p:nvSpPr>
        <p:spPr>
          <a:xfrm>
            <a:off x="177114" y="375140"/>
            <a:ext cx="47475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Destination-formatted table. Text is also linked.</a:t>
            </a:r>
          </a:p>
        </p:txBody>
      </p:sp>
    </p:spTree>
    <p:extLst>
      <p:ext uri="{BB962C8B-B14F-4D97-AF65-F5344CB8AC3E}">
        <p14:creationId xmlns:p14="http://schemas.microsoft.com/office/powerpoint/2010/main" val="128683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69086-2BD3-78B0-2E25-16D09454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Tracking/Reporting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157723-FBBE-11B1-A024-173CC4A1C8E3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34158500"/>
              </p:ext>
            </p:extLst>
          </p:nvPr>
        </p:nvGraphicFramePr>
        <p:xfrm>
          <a:off x="838200" y="843748"/>
          <a:ext cx="10515602" cy="1671515"/>
        </p:xfrm>
        <a:graphic>
          <a:graphicData uri="http://schemas.openxmlformats.org/drawingml/2006/table">
            <a:tbl>
              <a:tblPr/>
              <a:tblGrid>
                <a:gridCol w="1592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14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PRODUCT NAME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COST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MARKUP PERCENTAGE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TOTAL SOLD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TOTAL REVENUE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SHIPPING CHARGE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SHIPPING COST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PROFIT PER ITEM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RETURNS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 b="1">
                          <a:solidFill>
                            <a:srgbClr val="FFFFFF"/>
                          </a:solidFill>
                          <a:latin typeface="Century Gothic"/>
                        </a:rPr>
                        <a:t>TOTAL INCOME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>
                      <a:noFill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333F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1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$50.00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83.00%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22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$2,013.00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$44.00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$968.00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2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$24.50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87.00%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52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$2,382.38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$23.82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$1,217.07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3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$19.50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75.00%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28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$955.50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$17.13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$479.50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4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$17.50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90.00%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55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$1,828.75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$18.25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$1,003.75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$14.50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95.00%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40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$1,131.00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$16.28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$651.00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6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$11.00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100.00%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60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$1,320.00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$13.50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$810.00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7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$49.00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65.00%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37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$2,991.45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$34.35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2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$1,207.25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ITEM 8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$24.50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92.00%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44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$2,069.76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$5.00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$2.50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$25.04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997">
                          <a:solidFill>
                            <a:srgbClr val="000000"/>
                          </a:solidFill>
                          <a:latin typeface="Century Gothic"/>
                        </a:rPr>
                        <a:t>0</a:t>
                      </a:r>
                    </a:p>
                  </a:txBody>
                  <a:tcPr marL="635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997" dirty="0">
                          <a:solidFill>
                            <a:srgbClr val="000000"/>
                          </a:solidFill>
                          <a:latin typeface="Century Gothic"/>
                        </a:rPr>
                        <a:t>$1,101.76</a:t>
                      </a:r>
                    </a:p>
                  </a:txBody>
                  <a:tcPr marL="139700" marR="63500" marT="0" marB="0" anchor="ctr">
                    <a:lnL w="6350" cmpd="sng">
                      <a:solidFill>
                        <a:srgbClr val="BFBFBF"/>
                      </a:solidFill>
                      <a:prstDash val="solid"/>
                    </a:lnL>
                    <a:lnR w="6350" cmpd="sng">
                      <a:solidFill>
                        <a:srgbClr val="BFBFBF"/>
                      </a:solidFill>
                      <a:prstDash val="solid"/>
                    </a:lnR>
                    <a:lnT w="6350" cmpd="sng">
                      <a:solidFill>
                        <a:srgbClr val="BFBFBF"/>
                      </a:solidFill>
                      <a:prstDash val="solid"/>
                    </a:lnT>
                    <a:lnB w="6350" cmpd="sng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004E97-C95D-D1D5-CB58-546DCB510001}"/>
              </a:ext>
            </a:extLst>
          </p:cNvPr>
          <p:cNvSpPr txBox="1"/>
          <p:nvPr/>
        </p:nvSpPr>
        <p:spPr>
          <a:xfrm>
            <a:off x="838197" y="556545"/>
            <a:ext cx="10421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Flex table. Columns widths remain (they are set here in PPT).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87117-3884-B556-B656-0FA364DDFD86}"/>
              </a:ext>
            </a:extLst>
          </p:cNvPr>
          <p:cNvSpPr txBox="1"/>
          <p:nvPr/>
        </p:nvSpPr>
        <p:spPr>
          <a:xfrm>
            <a:off x="838197" y="3252828"/>
            <a:ext cx="10515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This chart is updated based on data in the range </a:t>
            </a:r>
            <a:r>
              <a:rPr lang="en-US" dirty="0" err="1"/>
              <a:t>r_RevProfitForChart</a:t>
            </a:r>
            <a:r>
              <a:rPr lang="en-US" dirty="0"/>
              <a:t>. It could be formatted to look like Excel (e.g. paste from Excel).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9DB8EC6-C3CA-4466-BC3A-F2084E11A67F}"/>
              </a:ext>
            </a:extLst>
          </p:cNvPr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03471816"/>
              </p:ext>
            </p:extLst>
          </p:nvPr>
        </p:nvGraphicFramePr>
        <p:xfrm>
          <a:off x="838197" y="3514438"/>
          <a:ext cx="10515599" cy="300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660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FA75-EC86-68E4-E746-8351C758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Transactions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B2109-F810-E948-CA09-D5CFE08545A0}"/>
              </a:ext>
            </a:extLst>
          </p:cNvPr>
          <p:cNvSpPr txBox="1"/>
          <p:nvPr/>
        </p:nvSpPr>
        <p:spPr>
          <a:xfrm>
            <a:off x="1047749" y="534422"/>
            <a:ext cx="102120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These tables are destination-formatted. They also demonstrate that tables can easily expand/contract based on source table. Tables can be configured so hidden or filtered rows/columns are excluded.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0ECCA7-DC4D-9943-CC87-534EFDD5320C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46535550"/>
              </p:ext>
            </p:extLst>
          </p:nvPr>
        </p:nvGraphicFramePr>
        <p:xfrm>
          <a:off x="1047750" y="1050204"/>
          <a:ext cx="10096500" cy="186880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96717">
                  <a:extLst>
                    <a:ext uri="{9D8B030D-6E8A-4147-A177-3AD203B41FA5}">
                      <a16:colId xmlns:a16="http://schemas.microsoft.com/office/drawing/2014/main" val="2311439428"/>
                    </a:ext>
                  </a:extLst>
                </a:gridCol>
                <a:gridCol w="1398416">
                  <a:extLst>
                    <a:ext uri="{9D8B030D-6E8A-4147-A177-3AD203B41FA5}">
                      <a16:colId xmlns:a16="http://schemas.microsoft.com/office/drawing/2014/main" val="307372562"/>
                    </a:ext>
                  </a:extLst>
                </a:gridCol>
                <a:gridCol w="913251">
                  <a:extLst>
                    <a:ext uri="{9D8B030D-6E8A-4147-A177-3AD203B41FA5}">
                      <a16:colId xmlns:a16="http://schemas.microsoft.com/office/drawing/2014/main" val="2418167510"/>
                    </a:ext>
                  </a:extLst>
                </a:gridCol>
                <a:gridCol w="903738">
                  <a:extLst>
                    <a:ext uri="{9D8B030D-6E8A-4147-A177-3AD203B41FA5}">
                      <a16:colId xmlns:a16="http://schemas.microsoft.com/office/drawing/2014/main" val="3752489804"/>
                    </a:ext>
                  </a:extLst>
                </a:gridCol>
                <a:gridCol w="710307">
                  <a:extLst>
                    <a:ext uri="{9D8B030D-6E8A-4147-A177-3AD203B41FA5}">
                      <a16:colId xmlns:a16="http://schemas.microsoft.com/office/drawing/2014/main" val="2311334830"/>
                    </a:ext>
                  </a:extLst>
                </a:gridCol>
                <a:gridCol w="713478">
                  <a:extLst>
                    <a:ext uri="{9D8B030D-6E8A-4147-A177-3AD203B41FA5}">
                      <a16:colId xmlns:a16="http://schemas.microsoft.com/office/drawing/2014/main" val="1130549492"/>
                    </a:ext>
                  </a:extLst>
                </a:gridCol>
                <a:gridCol w="951303">
                  <a:extLst>
                    <a:ext uri="{9D8B030D-6E8A-4147-A177-3AD203B41FA5}">
                      <a16:colId xmlns:a16="http://schemas.microsoft.com/office/drawing/2014/main" val="1242766758"/>
                    </a:ext>
                  </a:extLst>
                </a:gridCol>
                <a:gridCol w="761043">
                  <a:extLst>
                    <a:ext uri="{9D8B030D-6E8A-4147-A177-3AD203B41FA5}">
                      <a16:colId xmlns:a16="http://schemas.microsoft.com/office/drawing/2014/main" val="2765669345"/>
                    </a:ext>
                  </a:extLst>
                </a:gridCol>
                <a:gridCol w="1398416">
                  <a:extLst>
                    <a:ext uri="{9D8B030D-6E8A-4147-A177-3AD203B41FA5}">
                      <a16:colId xmlns:a16="http://schemas.microsoft.com/office/drawing/2014/main" val="2122754322"/>
                    </a:ext>
                  </a:extLst>
                </a:gridCol>
                <a:gridCol w="849831">
                  <a:extLst>
                    <a:ext uri="{9D8B030D-6E8A-4147-A177-3AD203B41FA5}">
                      <a16:colId xmlns:a16="http://schemas.microsoft.com/office/drawing/2014/main" val="1071637704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SKU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DESCRIPTION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BIN #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LOCATION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UNIT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QTY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REORDER QTY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INVENTORY VALUE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REORDER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379850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SP7875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2, slot 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7244182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TR87680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2, slot 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40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1200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7361370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MK676554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Item 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T5789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Row 1, slot 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184545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BM87684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Item 7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T349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Row 1,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 dirty="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663652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BH67655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Item 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T5789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Row 1, slot 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sz="1100">
                          <a:solidFill>
                            <a:schemeClr val="tx1"/>
                          </a:solidFill>
                          <a:latin typeface="Calibri" panose="020F0502020204030204"/>
                        </a:rPr>
                        <a:t>57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543549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WT98768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T9875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2,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Package (5 ct)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280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1131214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TS3456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10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1,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60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900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197232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WDG123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Item 11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T349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Row 1, slot 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Each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venir Book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39971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91D6B4A-5A90-9E21-4EE5-7E58A99F8DE8}"/>
              </a:ext>
            </a:extLst>
          </p:cNvPr>
          <p:cNvSpPr txBox="1"/>
          <p:nvPr/>
        </p:nvSpPr>
        <p:spPr>
          <a:xfrm>
            <a:off x="1047748" y="3657600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This Destination table was pasted with source formatting, then linked.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5AE2E7-5BE6-F881-1C63-9CB3877C5B8B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8820774"/>
              </p:ext>
            </p:extLst>
          </p:nvPr>
        </p:nvGraphicFramePr>
        <p:xfrm>
          <a:off x="1047747" y="3926584"/>
          <a:ext cx="5691150" cy="1143000"/>
        </p:xfrm>
        <a:graphic>
          <a:graphicData uri="http://schemas.openxmlformats.org/drawingml/2006/table">
            <a:tbl>
              <a:tblPr/>
              <a:tblGrid>
                <a:gridCol w="1807687">
                  <a:extLst>
                    <a:ext uri="{9D8B030D-6E8A-4147-A177-3AD203B41FA5}">
                      <a16:colId xmlns:a16="http://schemas.microsoft.com/office/drawing/2014/main" val="987384230"/>
                    </a:ext>
                  </a:extLst>
                </a:gridCol>
                <a:gridCol w="1447625">
                  <a:extLst>
                    <a:ext uri="{9D8B030D-6E8A-4147-A177-3AD203B41FA5}">
                      <a16:colId xmlns:a16="http://schemas.microsoft.com/office/drawing/2014/main" val="1298381879"/>
                    </a:ext>
                  </a:extLst>
                </a:gridCol>
                <a:gridCol w="1344332">
                  <a:extLst>
                    <a:ext uri="{9D8B030D-6E8A-4147-A177-3AD203B41FA5}">
                      <a16:colId xmlns:a16="http://schemas.microsoft.com/office/drawing/2014/main" val="1749152790"/>
                    </a:ext>
                  </a:extLst>
                </a:gridCol>
                <a:gridCol w="1091506">
                  <a:extLst>
                    <a:ext uri="{9D8B030D-6E8A-4147-A177-3AD203B41FA5}">
                      <a16:colId xmlns:a16="http://schemas.microsoft.com/office/drawing/2014/main" val="1851644877"/>
                    </a:ext>
                  </a:extLst>
                </a:gridCol>
              </a:tblGrid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Merchant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9139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The Phone Company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5/2/2025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Communications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98996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Northwind Electric Cars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5/1/2025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Transportation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283121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Coho Vineyard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4/29/2025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Restaurant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8665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Bellows College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4/28/2025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sz="11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Education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$350.00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197148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Trey Research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4/27/2025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endParaRPr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>
                        <a:defRPr sz="1100"/>
                      </a:lvl1pPr>
                    </a:lstStyle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$135.00</a:t>
                      </a:r>
                      <a:endParaRPr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25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B48F-2B60-E591-527C-793C8108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TCO Comparison – with dynamic text narrative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88C8E1-BCF6-8F5A-8617-8F5CF9245A50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53880055"/>
              </p:ext>
            </p:extLst>
          </p:nvPr>
        </p:nvGraphicFramePr>
        <p:xfrm>
          <a:off x="375331" y="779874"/>
          <a:ext cx="11441338" cy="5486400"/>
        </p:xfrm>
        <a:graphic>
          <a:graphicData uri="http://schemas.openxmlformats.org/drawingml/2006/table">
            <a:tbl>
              <a:tblPr lastRow="1">
                <a:tableStyleId>{ED083AE6-46FA-4A59-8FB0-9F97EB10719F}</a:tableStyleId>
              </a:tblPr>
              <a:tblGrid>
                <a:gridCol w="1544153">
                  <a:extLst>
                    <a:ext uri="{9D8B030D-6E8A-4147-A177-3AD203B41FA5}">
                      <a16:colId xmlns:a16="http://schemas.microsoft.com/office/drawing/2014/main" val="2094598545"/>
                    </a:ext>
                  </a:extLst>
                </a:gridCol>
                <a:gridCol w="794219">
                  <a:extLst>
                    <a:ext uri="{9D8B030D-6E8A-4147-A177-3AD203B41FA5}">
                      <a16:colId xmlns:a16="http://schemas.microsoft.com/office/drawing/2014/main" val="1170989334"/>
                    </a:ext>
                  </a:extLst>
                </a:gridCol>
                <a:gridCol w="3805084">
                  <a:extLst>
                    <a:ext uri="{9D8B030D-6E8A-4147-A177-3AD203B41FA5}">
                      <a16:colId xmlns:a16="http://schemas.microsoft.com/office/drawing/2014/main" val="2615537690"/>
                    </a:ext>
                  </a:extLst>
                </a:gridCol>
                <a:gridCol w="789039">
                  <a:extLst>
                    <a:ext uri="{9D8B030D-6E8A-4147-A177-3AD203B41FA5}">
                      <a16:colId xmlns:a16="http://schemas.microsoft.com/office/drawing/2014/main" val="707950427"/>
                    </a:ext>
                  </a:extLst>
                </a:gridCol>
                <a:gridCol w="4508843">
                  <a:extLst>
                    <a:ext uri="{9D8B030D-6E8A-4147-A177-3AD203B41FA5}">
                      <a16:colId xmlns:a16="http://schemas.microsoft.com/office/drawing/2014/main" val="426562057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Current On-Premises Solution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Cloud Equivalent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2897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 Component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5-Year Cost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Calculation and Assumptions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5-Year Cost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Calculation and Assumptions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95049"/>
                  </a:ext>
                </a:extLst>
              </a:tr>
              <a:tr h="354928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Compute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$1,469,884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Current total licensing costs = $185,097/yr, Total licensing costs after the hardware refresh = $293,977/yr; SQL Server Enterprise License SA Licenses at $3,437 each: Current (51) = $175,287/yr, Refresh (81) = $278,397/yr; System Center Standard Edition SA Licenses at $192 each: Current (51) = $9,810/yr, Refresh (81) = $15,580/yr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$370,863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Provisioned analytics compute base monthly cost is $8,760 (online 70% of the time) with 16% discount = $61,811 in year 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82940283"/>
                  </a:ext>
                </a:extLst>
              </a:tr>
              <a:tr h="542832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Storage + Hardware Refresh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$871,043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Hardware refresh cost - compute: HW cost per core ($1,164) * # of cores needed in year 5 (161) = $187,458; Hardware refresh cost - storage: Local disk/SAN-HDD/SSD - cost per GB ($0.400) * Needed Capacity in year 5 (GB) (301,704) = $120,681; Hardware refresh cost - networking = $46,221; Total license costs (added new licenses only) = $435,521 [30 new SQL Server Enterprise License licenses at $13,748 = $412,440; 30 new System Center Standard Edition licenses at $769 = $23,081]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$194,723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Primary storage: 57.5TB of raw data with compression ratio of 3.0 = 19.2 TB of needed storage capacity at $23.00 per TB per month = $5,290 in year 1; Geo-redundant Storage Disaster Recovery: copy of primary storage = $13,236 in year 1; Standard (blob, data lake, dev, backup, staging) storage: 100% of primary data with compression ratio of 2.0 = 28.8TB of needed storage capacity at $0.0184 per GB per month = $6,348 in year 1; Archive storage: 100% of primary data with compression ratio of 5.0 = 11.5TB of needed storage capacity at $0.0020 per GB per month = $276 in year 1; Storage transaction costs (read/write operations) = $5,030 in year 1. Total storage cost in year 1 is $30,180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47005993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Support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$80,526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Microsoft Premier Support is estimated to cost $16,105 in year 1.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$45,247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8.0% * $91,991 Azure Synapse compute + storage spend = $7,359 in Unified Support Core (or similar) cost in year 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49377939"/>
                  </a:ext>
                </a:extLst>
              </a:tr>
              <a:tr h="22966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Migration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 migration costs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$185,276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877 hours of internal labor effort at $60 per hour = $52,774 + 877 hours of external (service provider) labor effort at $150 per hour = $131,502 + other migration cost = $1,000, totaling $185,276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40848074"/>
                  </a:ext>
                </a:extLst>
              </a:tr>
              <a:tr h="22966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Administration Labor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$148,230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0.27 IT FTEs (Full Time Equivalents) are required to manage the servers (assumes each FTE can manage 100 servers) * $109,800 annual fully-burdened cost per FTE = $29,646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$39,528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0.06 IT FTEs (Full Time Equivalents) are required to manage the Azure services (assumes each FTE can manage 200 servers with 6 physical cores in each server) * $109,800 annual fully-burdened cost per FTE = $6,588 in year 1.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71153517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Facilities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$65,620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27 RUs (Rack Units) required for compute and 9 RUs required for storage * $340 annual facilities cost per RU = $12,240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$0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sz="90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None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48071224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Data Bandwidth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$34,892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2.88 TBs of bandwidth per month * $0.150 monthly Internet service provider cost per GB * 1000 GB/TB = $5,175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$20,237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2.88 TBs of data transferred out of Azure per month * $0.087 Azure outbound cost per GB * 1000 GB/TB = $3,002 in year 1. Inbound transfers are free.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23279422"/>
                  </a:ext>
                </a:extLst>
              </a:tr>
              <a:tr h="22966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Electricity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$60,572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64 average watts per core * 161.051 cores = 10,367 watts * $0.133 per kilowatt-hour * 24hours/day * 365 days/year * 1000 watts/kW = $12,114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964488496"/>
                  </a:ext>
                </a:extLst>
              </a:tr>
              <a:tr h="167025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Other (Dev, Test, etc.)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$273,077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$124,030 Dev/test resource cost and $0 Other = $124,030 'Other Costs' in year 1.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$63,107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$10,235 Dev/test resource cost in year 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3790197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$3,003,843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$918,981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>
                      <a:lvl1pPr>
                        <a:defRPr sz="900"/>
                      </a:lvl1pPr>
                    </a:lstStyle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384900183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5AA13C9-9376-6B56-42CD-58A7CBFB923E}"/>
              </a:ext>
            </a:extLst>
          </p:cNvPr>
          <p:cNvSpPr txBox="1"/>
          <p:nvPr/>
        </p:nvSpPr>
        <p:spPr>
          <a:xfrm>
            <a:off x="375331" y="462784"/>
            <a:ext cx="102120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This Destination-formatted table was pasted with source formatting, edited, then linked.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91E19-BB55-EE56-CA71-832F175C5473}"/>
              </a:ext>
            </a:extLst>
          </p:cNvPr>
          <p:cNvSpPr txBox="1"/>
          <p:nvPr/>
        </p:nvSpPr>
        <p:spPr>
          <a:xfrm>
            <a:off x="328881" y="6521418"/>
            <a:ext cx="17432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Example Summary Text: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581D6A-C325-704E-5461-71F9A4FF3C2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072148" y="6521418"/>
            <a:ext cx="9896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Total cloud TCO is $918,981. That is a 69% savings.</a:t>
            </a:r>
          </a:p>
        </p:txBody>
      </p:sp>
    </p:spTree>
    <p:extLst>
      <p:ext uri="{BB962C8B-B14F-4D97-AF65-F5344CB8AC3E}">
        <p14:creationId xmlns:p14="http://schemas.microsoft.com/office/powerpoint/2010/main" val="17504989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Statement1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To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Address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SalesTracking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RevProfitForChart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ventoryList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ExpensesVisRowsOnly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TCO_Configuration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TcoSummaryText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CostBenSumText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CostBenSummary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Statement2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ProjectCostsSummary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CostBenChartData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DCF_CalculationsByYear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DCF_Results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PivotDest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Image:r_PivotImage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PivotFlex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AutoHideExampl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Image:r_SalesDashboard_Img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Image:r_EmpHeadcountAnalysis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Comparison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come_Dest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BasicFinancials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able:r_InvoiceTable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Date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DueDat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INK" val="{Text:r_InvoiceNumber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FlexeraSoftware">
    <a:dk1>
      <a:sysClr val="windowText" lastClr="000000"/>
    </a:dk1>
    <a:lt1>
      <a:srgbClr val="FFFFFF"/>
    </a:lt1>
    <a:dk2>
      <a:srgbClr val="0079C1"/>
    </a:dk2>
    <a:lt2>
      <a:srgbClr val="C9EAFF"/>
    </a:lt2>
    <a:accent1>
      <a:srgbClr val="DEB408"/>
    </a:accent1>
    <a:accent2>
      <a:srgbClr val="005295"/>
    </a:accent2>
    <a:accent3>
      <a:srgbClr val="439639"/>
    </a:accent3>
    <a:accent4>
      <a:srgbClr val="791D7E"/>
    </a:accent4>
    <a:accent5>
      <a:srgbClr val="E0C398"/>
    </a:accent5>
    <a:accent6>
      <a:srgbClr val="9EA1A4"/>
    </a:accent6>
    <a:hlink>
      <a:srgbClr val="005295"/>
    </a:hlink>
    <a:folHlink>
      <a:srgbClr val="791D7E"/>
    </a:folHlink>
  </a:clrScheme>
  <a:fontScheme name="FlexeraFont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350" row="1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2E4D5900-C1B1-4C1F-B392-15918B6850E7}">
  <we:reference id="wa104380955" version="3.16.2.1" store="en-US" storeType="OMEX"/>
  <we:alternateReferences>
    <we:reference id="WA104380955" version="3.16.2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70B1B73-7D70-44D6-8A34-4075E18D1959}">
  <we:reference id="78f4d70e-fb8b-4f8d-b284-0a2e60aeef37" version="3.16.2.1" store="//ANDREWHP2024/Users/ahall/OneDrive - AnalysisPlace/Add-Ins/Manifests" storeType="Filesystem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C245EE90</Template>
  <TotalTime>68</TotalTime>
  <Words>3851</Words>
  <Application>Microsoft Office PowerPoint</Application>
  <PresentationFormat>Widescreen</PresentationFormat>
  <Paragraphs>1355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Avenir Book</vt:lpstr>
      <vt:lpstr>Calibri</vt:lpstr>
      <vt:lpstr>Century Gothic</vt:lpstr>
      <vt:lpstr>Source Sans Pro</vt:lpstr>
      <vt:lpstr>Office Theme</vt:lpstr>
      <vt:lpstr>AnalysisPlace Excel-to-Word Document Automation Add-In Example Financial Tables</vt:lpstr>
      <vt:lpstr>Contents</vt:lpstr>
      <vt:lpstr>Financial Statements - Income</vt:lpstr>
      <vt:lpstr>Financial Statements – Income Statement - 6 Month Comparison</vt:lpstr>
      <vt:lpstr>Financial Statements - Income</vt:lpstr>
      <vt:lpstr>Invoice</vt:lpstr>
      <vt:lpstr>Sales Tracking/Reporting</vt:lpstr>
      <vt:lpstr>Lists and Transactions</vt:lpstr>
      <vt:lpstr>TCO Comparison – with dynamic text narrative</vt:lpstr>
      <vt:lpstr>Cost-Benefit-ROI Analysis</vt:lpstr>
      <vt:lpstr>Discounted Cash Flow</vt:lpstr>
      <vt:lpstr>PivotTables</vt:lpstr>
      <vt:lpstr>Auto-Hide Rows/Columns</vt:lpstr>
      <vt:lpstr>Dashboards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Hall</dc:creator>
  <cp:lastModifiedBy>Andrew Hall</cp:lastModifiedBy>
  <cp:revision>3</cp:revision>
  <dcterms:created xsi:type="dcterms:W3CDTF">2025-05-02T17:13:51Z</dcterms:created>
  <dcterms:modified xsi:type="dcterms:W3CDTF">2025-05-13T14:49:10Z</dcterms:modified>
</cp:coreProperties>
</file>